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Helvetica Neue"/>
      <p:regular r:id="rId78"/>
      <p:bold r:id="rId79"/>
      <p:italic r:id="rId80"/>
      <p:boldItalic r:id="rId81"/>
    </p:embeddedFont>
    <p:embeddedFont>
      <p:font typeface="Helvetica Neue Light"/>
      <p:regular r:id="rId82"/>
      <p:bold r:id="rId83"/>
      <p:italic r:id="rId84"/>
      <p:boldItalic r:id="rId85"/>
    </p:embeddedFont>
    <p:embeddedFont>
      <p:font typeface="Roboto Mono"/>
      <p:regular r:id="rId86"/>
      <p:bold r:id="rId87"/>
      <p:italic r:id="rId88"/>
      <p:boldItalic r:id="rId89"/>
    </p:embeddedFont>
    <p:embeddedFont>
      <p:font typeface="DM Sans"/>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6.xml"/><Relationship Id="rId86" Type="http://schemas.openxmlformats.org/officeDocument/2006/relationships/font" Target="fonts/RobotoMono-regular.fntdata"/><Relationship Id="rId41" Type="http://schemas.openxmlformats.org/officeDocument/2006/relationships/slide" Target="slides/slide35.xml"/><Relationship Id="rId85" Type="http://schemas.openxmlformats.org/officeDocument/2006/relationships/font" Target="fonts/HelveticaNeueLight-boldItalic.fntdata"/><Relationship Id="rId44" Type="http://schemas.openxmlformats.org/officeDocument/2006/relationships/slide" Target="slides/slide38.xml"/><Relationship Id="rId88" Type="http://schemas.openxmlformats.org/officeDocument/2006/relationships/font" Target="fonts/RobotoMono-italic.fntdata"/><Relationship Id="rId43" Type="http://schemas.openxmlformats.org/officeDocument/2006/relationships/slide" Target="slides/slide37.xml"/><Relationship Id="rId87" Type="http://schemas.openxmlformats.org/officeDocument/2006/relationships/font" Target="fonts/RobotoMono-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Mono-boldItalic.fntdata"/><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HelveticaNeue-bold.fntdata"/><Relationship Id="rId34" Type="http://schemas.openxmlformats.org/officeDocument/2006/relationships/slide" Target="slides/slide28.xml"/><Relationship Id="rId78" Type="http://schemas.openxmlformats.org/officeDocument/2006/relationships/font" Target="fonts/HelveticaNeue-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DMSans-bold.fntdata"/><Relationship Id="rId90" Type="http://schemas.openxmlformats.org/officeDocument/2006/relationships/font" Target="fonts/DMSans-regular.fntdata"/><Relationship Id="rId93" Type="http://schemas.openxmlformats.org/officeDocument/2006/relationships/font" Target="fonts/DMSans-boldItalic.fntdata"/><Relationship Id="rId92" Type="http://schemas.openxmlformats.org/officeDocument/2006/relationships/font" Target="fonts/DMSans-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f6327120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f6327120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 compartir pantalla mostrando el ejemplo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4f6327120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4f6327120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55cb7491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55cb7491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8" name="Shape 38"/>
        <p:cNvGrpSpPr/>
        <p:nvPr/>
      </p:nvGrpSpPr>
      <p:grpSpPr>
        <a:xfrm>
          <a:off x="0" y="0"/>
          <a:ext cx="0" cy="0"/>
          <a:chOff x="0" y="0"/>
          <a:chExt cx="0" cy="0"/>
        </a:xfrm>
      </p:grpSpPr>
      <p:sp>
        <p:nvSpPr>
          <p:cNvPr id="39" name="Google Shape;3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 name="Google Shape;40;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1" name="Google Shape;41;p1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id="43" name="Google Shape;43;p1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7" name="Shape 57"/>
        <p:cNvGrpSpPr/>
        <p:nvPr/>
      </p:nvGrpSpPr>
      <p:grpSpPr>
        <a:xfrm>
          <a:off x="0" y="0"/>
          <a:ext cx="0" cy="0"/>
          <a:chOff x="0" y="0"/>
          <a:chExt cx="0" cy="0"/>
        </a:xfrm>
      </p:grpSpPr>
      <p:pic>
        <p:nvPicPr>
          <p:cNvPr id="58" name="Google Shape;58;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6" name="Google Shape;6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6" name="Shape 26"/>
        <p:cNvGrpSpPr/>
        <p:nvPr/>
      </p:nvGrpSpPr>
      <p:grpSpPr>
        <a:xfrm>
          <a:off x="0" y="0"/>
          <a:ext cx="0" cy="0"/>
          <a:chOff x="0" y="0"/>
          <a:chExt cx="0" cy="0"/>
        </a:xfrm>
      </p:grpSpPr>
      <p:sp>
        <p:nvSpPr>
          <p:cNvPr id="27" name="Google Shape;27;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 name="Google Shape;28;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9" name="Google Shape;29;p1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hyperlink" Target="https://ellibrodepython.com/programacion-orientada-a-objetos-pyth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hyperlink" Target="https://ellibrodepython.com/programacion-orientada-a-objetos-python" TargetMode="External"/><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ellibrodepython.com/programacion-orientada-a-objetos-python" TargetMode="External"/><Relationship Id="rId4" Type="http://schemas.openxmlformats.org/officeDocument/2006/relationships/image" Target="../media/image37.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slide" Target="/ppt/slides/slide14.xml"/><Relationship Id="rId6" Type="http://schemas.openxmlformats.org/officeDocument/2006/relationships/slide" Target="/ppt/slides/slide17.xml"/><Relationship Id="rId7" Type="http://schemas.openxmlformats.org/officeDocument/2006/relationships/slide" Target="/ppt/slides/slide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analyticslane.com/2020/09/14/metodos-magicos-de-las-clases-pyth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hyperlink" Target="https://www.analyticslane.com/2020/09/14/metodos-magicos-de-las-clases-pytho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www.analyticslane.com/2020/09/14/metodos-magicos-de-las-clases-pyth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s://www.analyticslane.com/2020/09/14/metodos-magicos-de-las-clases-python/" TargetMode="Externa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analyticslane.com/2020/09/14/metodos-magicos-de-las-clases-python/" TargetMode="Externa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analyticslane.com/2020/09/14/metodos-magicos-de-las-clases-python/" TargetMode="Externa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analyticslane.com/2020/09/14/metodos-magicos-de-las-clases-python/" TargetMode="Externa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s://www.analyticslane.com/2020/09/14/metodos-magicos-de-las-clases-python/" TargetMode="Externa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hyperlink" Target="https://www.analyticslane.com/2020/09/14/metodos-magicos-de-las-clases-python/" TargetMode="Externa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s://www.analyticslane.com/2020/09/14/metodos-magicos-de-las-clases-python/" TargetMode="Externa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7.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52.png"/><Relationship Id="rId5"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hyperlink" Target="https://ellibrodepython.com/encapsulamiento-poo"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ellibrodepython.com/encapsulamiento-poo" TargetMode="Externa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1.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8.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37.png"/><Relationship Id="rId4" Type="http://schemas.openxmlformats.org/officeDocument/2006/relationships/image" Target="../media/image61.png"/><Relationship Id="rId5" Type="http://schemas.openxmlformats.org/officeDocument/2006/relationships/hyperlink" Target="https://www.cosmiclearn.com/lang-es/python-encapsulation.php"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37.png"/><Relationship Id="rId4" Type="http://schemas.openxmlformats.org/officeDocument/2006/relationships/hyperlink" Target="https://www.cosmiclearn.com/lang-es/python-encapsulation.php" TargetMode="External"/><Relationship Id="rId5"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42.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hyperlink" Target="https://github.com/CoderContenidos/Python-V4" TargetMode="External"/><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59.png"/><Relationship Id="rId4" Type="http://schemas.openxmlformats.org/officeDocument/2006/relationships/hyperlink" Target="https://colab.research.google.com/drive/1_bG_tKvR76Xbe5A18HlL4TwEaeMJaZxx?usp=sharin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75" name="Google Shape;75;p2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76" name="Google Shape;76;p2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Métodos</a:t>
            </a:r>
            <a:endParaRPr b="1" i="0" sz="4000" u="none" cap="none" strike="noStrike">
              <a:solidFill>
                <a:schemeClr val="dk1"/>
              </a:solidFill>
              <a:latin typeface="DM Sans"/>
              <a:ea typeface="DM Sans"/>
              <a:cs typeface="DM Sans"/>
              <a:sym typeface="DM Sans"/>
            </a:endParaRPr>
          </a:p>
        </p:txBody>
      </p:sp>
      <p:sp>
        <p:nvSpPr>
          <p:cNvPr id="162" name="Google Shape;162;p36"/>
          <p:cNvSpPr txBox="1"/>
          <p:nvPr/>
        </p:nvSpPr>
        <p:spPr>
          <a:xfrm>
            <a:off x="473350" y="1564100"/>
            <a:ext cx="8141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Por otro lado, las </a:t>
            </a:r>
            <a:r>
              <a:rPr b="1" i="0" lang="es" sz="1350" u="none" cap="none" strike="noStrike">
                <a:solidFill>
                  <a:srgbClr val="000000"/>
                </a:solidFill>
                <a:highlight>
                  <a:schemeClr val="accent6"/>
                </a:highlight>
                <a:latin typeface="DM Sans"/>
                <a:ea typeface="DM Sans"/>
                <a:cs typeface="DM Sans"/>
                <a:sym typeface="DM Sans"/>
              </a:rPr>
              <a:t>clases</a:t>
            </a:r>
            <a:r>
              <a:rPr b="0" i="0" lang="es" sz="1350" u="none" cap="none" strike="noStrike">
                <a:solidFill>
                  <a:srgbClr val="000000"/>
                </a:solidFill>
                <a:highlight>
                  <a:schemeClr val="accent6"/>
                </a:highlight>
                <a:latin typeface="DM Sans"/>
                <a:ea typeface="DM Sans"/>
                <a:cs typeface="DM Sans"/>
                <a:sym typeface="DM Sans"/>
              </a:rPr>
              <a:t> tienen un conjunto de funcionalidades.</a:t>
            </a:r>
            <a:r>
              <a:rPr b="0" i="0" lang="es" sz="1350" u="none" cap="none" strike="noStrike">
                <a:solidFill>
                  <a:srgbClr val="000000"/>
                </a:solidFill>
                <a:latin typeface="DM Sans"/>
                <a:ea typeface="DM Sans"/>
                <a:cs typeface="DM Sans"/>
                <a:sym typeface="DM Sans"/>
              </a:rPr>
              <a:t> En el caso de la computadora  podría ser imprimir o reproducir. Llamaremos a estas funcionalidades</a:t>
            </a:r>
            <a:r>
              <a:rPr b="1" i="0" lang="es" sz="1350" u="none" cap="none" strike="noStrike">
                <a:solidFill>
                  <a:srgbClr val="000000"/>
                </a:solidFill>
                <a:highlight>
                  <a:schemeClr val="accent6"/>
                </a:highlight>
                <a:latin typeface="DM Sans"/>
                <a:ea typeface="DM Sans"/>
                <a:cs typeface="DM Sans"/>
                <a:sym typeface="DM Sans"/>
              </a:rPr>
              <a:t> métodos.</a:t>
            </a:r>
            <a:endParaRPr b="1"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pic>
        <p:nvPicPr>
          <p:cNvPr descr="Concepto o definición de herencia en Java (programación orientada a objetos).  ¿Qué es? Ejemplos (CU00684B)" id="163" name="Google Shape;163;p36"/>
          <p:cNvPicPr preferRelativeResize="0"/>
          <p:nvPr/>
        </p:nvPicPr>
        <p:blipFill rotWithShape="1">
          <a:blip r:embed="rId3">
            <a:alphaModFix/>
          </a:blip>
          <a:srcRect b="0" l="0" r="0" t="0"/>
          <a:stretch/>
        </p:blipFill>
        <p:spPr>
          <a:xfrm>
            <a:off x="2133200" y="2341625"/>
            <a:ext cx="4821400" cy="224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Objetos</a:t>
            </a:r>
            <a:endParaRPr b="1" i="0" sz="4000" u="none" cap="none" strike="noStrike">
              <a:solidFill>
                <a:schemeClr val="dk1"/>
              </a:solidFill>
              <a:latin typeface="DM Sans"/>
              <a:ea typeface="DM Sans"/>
              <a:cs typeface="DM Sans"/>
              <a:sym typeface="DM Sans"/>
            </a:endParaRPr>
          </a:p>
        </p:txBody>
      </p:sp>
      <p:sp>
        <p:nvSpPr>
          <p:cNvPr id="169" name="Google Shape;169;p37"/>
          <p:cNvSpPr txBox="1"/>
          <p:nvPr/>
        </p:nvSpPr>
        <p:spPr>
          <a:xfrm>
            <a:off x="476250" y="2167650"/>
            <a:ext cx="38880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Por último, pueden existir diferentes tipos de computadoras. Llamaremos a estos diferentes tipos de computadoras objetos. </a:t>
            </a:r>
            <a:endParaRPr b="1" i="0" sz="1350" u="none" cap="none" strike="noStrike">
              <a:solidFill>
                <a:srgbClr val="000000"/>
              </a:solidFill>
              <a:highlight>
                <a:schemeClr val="accent6"/>
              </a:highlight>
              <a:latin typeface="DM Sans"/>
              <a:ea typeface="DM Sans"/>
              <a:cs typeface="DM Sans"/>
              <a:sym typeface="DM Sans"/>
            </a:endParaRPr>
          </a:p>
        </p:txBody>
      </p:sp>
      <p:sp>
        <p:nvSpPr>
          <p:cNvPr id="170" name="Google Shape;170;p37"/>
          <p:cNvSpPr txBox="1"/>
          <p:nvPr/>
        </p:nvSpPr>
        <p:spPr>
          <a:xfrm>
            <a:off x="4692325" y="2212275"/>
            <a:ext cx="3812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Es decir, </a:t>
            </a:r>
            <a:r>
              <a:rPr b="1" i="0" lang="es" sz="1350" u="none" cap="none" strike="noStrike">
                <a:solidFill>
                  <a:schemeClr val="dk1"/>
                </a:solidFill>
                <a:highlight>
                  <a:schemeClr val="accent6"/>
                </a:highlight>
                <a:latin typeface="DM Sans"/>
                <a:ea typeface="DM Sans"/>
                <a:cs typeface="DM Sans"/>
                <a:sym typeface="DM Sans"/>
              </a:rPr>
              <a:t>el concepto abstracto de computadora es la clase, pero cualquier tipo de computadora particular será el objeto.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¿Para qué usar la POO?</a:t>
            </a:r>
            <a:endParaRPr b="1" i="0" sz="4000" u="none" cap="none" strike="noStrike">
              <a:solidFill>
                <a:schemeClr val="dk1"/>
              </a:solidFill>
              <a:latin typeface="DM Sans"/>
              <a:ea typeface="DM Sans"/>
              <a:cs typeface="DM Sans"/>
              <a:sym typeface="DM Sans"/>
            </a:endParaRPr>
          </a:p>
        </p:txBody>
      </p:sp>
      <p:sp>
        <p:nvSpPr>
          <p:cNvPr id="176" name="Google Shape;176;p38"/>
          <p:cNvSpPr txBox="1"/>
          <p:nvPr/>
        </p:nvSpPr>
        <p:spPr>
          <a:xfrm>
            <a:off x="476250" y="222312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el mundo de la programación hay gran cantidad de aplicaciones que realizan tareas muy similares y es importante identificar los patrones que nos permiten no reinventar la rueda. La programación orientada a objetos intentaba resolver esto.</a:t>
            </a:r>
            <a:endParaRPr b="0" i="0" sz="1350" u="none" cap="none" strike="noStrike">
              <a:solidFill>
                <a:srgbClr val="000000"/>
              </a:solidFill>
              <a:latin typeface="DM Sans"/>
              <a:ea typeface="DM Sans"/>
              <a:cs typeface="DM Sans"/>
              <a:sym typeface="DM Sans"/>
            </a:endParaRPr>
          </a:p>
        </p:txBody>
      </p:sp>
      <p:pic>
        <p:nvPicPr>
          <p:cNvPr id="177" name="Google Shape;177;p38"/>
          <p:cNvPicPr preferRelativeResize="0"/>
          <p:nvPr/>
        </p:nvPicPr>
        <p:blipFill rotWithShape="1">
          <a:blip r:embed="rId3">
            <a:alphaModFix/>
          </a:blip>
          <a:srcRect b="0" l="0" r="0" t="0"/>
          <a:stretch/>
        </p:blipFill>
        <p:spPr>
          <a:xfrm>
            <a:off x="5076976" y="1358424"/>
            <a:ext cx="3406000" cy="3161000"/>
          </a:xfrm>
          <a:prstGeom prst="rect">
            <a:avLst/>
          </a:prstGeom>
          <a:noFill/>
          <a:ln>
            <a:noFill/>
          </a:ln>
        </p:spPr>
      </p:pic>
      <p:sp>
        <p:nvSpPr>
          <p:cNvPr id="178" name="Google Shape;178;p38"/>
          <p:cNvSpPr txBox="1"/>
          <p:nvPr/>
        </p:nvSpPr>
        <p:spPr>
          <a:xfrm>
            <a:off x="476250" y="4591050"/>
            <a:ext cx="4041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4"/>
              </a:rPr>
              <a:t>ellibrodepython.com </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pSp>
        <p:nvGrpSpPr>
          <p:cNvPr id="183" name="Google Shape;183;p39"/>
          <p:cNvGrpSpPr/>
          <p:nvPr/>
        </p:nvGrpSpPr>
        <p:grpSpPr>
          <a:xfrm>
            <a:off x="457338" y="468286"/>
            <a:ext cx="431100" cy="431100"/>
            <a:chOff x="4616400" y="1950761"/>
            <a:chExt cx="431100" cy="431100"/>
          </a:xfrm>
        </p:grpSpPr>
        <p:sp>
          <p:nvSpPr>
            <p:cNvPr id="184" name="Google Shape;184;p39"/>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9"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186" name="Google Shape;186;p39"/>
          <p:cNvSpPr txBox="1"/>
          <p:nvPr/>
        </p:nvSpPr>
        <p:spPr>
          <a:xfrm>
            <a:off x="466800" y="1489700"/>
            <a:ext cx="8210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DM Sans"/>
                <a:ea typeface="DM Sans"/>
                <a:cs typeface="DM Sans"/>
                <a:sym typeface="DM Sans"/>
              </a:rPr>
              <a:t>Python está diseñado para soportar el paradigma de </a:t>
            </a:r>
            <a:r>
              <a:rPr b="0" i="0" lang="es" sz="2500" u="none" cap="none" strike="noStrike">
                <a:solidFill>
                  <a:schemeClr val="accent6"/>
                </a:solidFill>
                <a:latin typeface="DM Sans"/>
                <a:ea typeface="DM Sans"/>
                <a:cs typeface="DM Sans"/>
                <a:sym typeface="DM Sans"/>
              </a:rPr>
              <a:t>la programación orientado a objetos (POO)</a:t>
            </a:r>
            <a:r>
              <a:rPr b="0" i="0" lang="es" sz="2500" u="none" cap="none" strike="noStrike">
                <a:solidFill>
                  <a:schemeClr val="lt1"/>
                </a:solidFill>
                <a:latin typeface="DM Sans"/>
                <a:ea typeface="DM Sans"/>
                <a:cs typeface="DM Sans"/>
                <a:sym typeface="DM Sans"/>
              </a:rPr>
              <a:t>, donde </a:t>
            </a:r>
            <a:r>
              <a:rPr b="0" i="0" lang="es" sz="2500" u="none" cap="none" strike="noStrike">
                <a:solidFill>
                  <a:schemeClr val="accent6"/>
                </a:solidFill>
                <a:latin typeface="DM Sans"/>
                <a:ea typeface="DM Sans"/>
                <a:cs typeface="DM Sans"/>
                <a:sym typeface="DM Sans"/>
              </a:rPr>
              <a:t>todos los módulos se tratan como entidades que tienen atributos, y comportamiento.</a:t>
            </a:r>
            <a:r>
              <a:rPr b="0" i="0" lang="es" sz="2500" u="none" cap="none" strike="noStrike">
                <a:solidFill>
                  <a:schemeClr val="lt1"/>
                </a:solidFill>
                <a:latin typeface="DM Sans"/>
                <a:ea typeface="DM Sans"/>
                <a:cs typeface="DM Sans"/>
                <a:sym typeface="DM Sans"/>
              </a:rPr>
              <a:t> Lo cual, en muchos casos, ayuda a crear programas de una manera sencilla, además de que los componentes son reutilizables.</a:t>
            </a:r>
            <a:endParaRPr b="0" i="0" sz="2500" u="none" cap="none" strike="noStrike">
              <a:solidFill>
                <a:schemeClr val="lt1"/>
              </a:solidFill>
              <a:latin typeface="DM Sans"/>
              <a:ea typeface="DM Sans"/>
              <a:cs typeface="DM Sans"/>
              <a:sym typeface="DM Sans"/>
            </a:endParaRPr>
          </a:p>
        </p:txBody>
      </p:sp>
      <p:sp>
        <p:nvSpPr>
          <p:cNvPr id="187" name="Google Shape;187;p3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5"/>
                </a:solidFill>
                <a:latin typeface="DM Sans"/>
                <a:ea typeface="DM Sans"/>
                <a:cs typeface="DM Sans"/>
                <a:sym typeface="DM Sans"/>
              </a:rPr>
              <a:t>Clases</a:t>
            </a:r>
            <a:endParaRPr b="1" i="0" sz="4000" u="none" cap="none" strike="noStrike">
              <a:solidFill>
                <a:schemeClr val="accent5"/>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Uso de POO: clases</a:t>
            </a:r>
            <a:endParaRPr b="1" i="0" sz="4000" u="none" cap="none" strike="noStrike">
              <a:solidFill>
                <a:schemeClr val="dk1"/>
              </a:solidFill>
              <a:latin typeface="DM Sans"/>
              <a:ea typeface="DM Sans"/>
              <a:cs typeface="DM Sans"/>
              <a:sym typeface="DM Sans"/>
            </a:endParaRPr>
          </a:p>
        </p:txBody>
      </p:sp>
      <p:sp>
        <p:nvSpPr>
          <p:cNvPr id="198" name="Google Shape;198;p41"/>
          <p:cNvSpPr txBox="1"/>
          <p:nvPr/>
        </p:nvSpPr>
        <p:spPr>
          <a:xfrm>
            <a:off x="476250" y="2167650"/>
            <a:ext cx="81915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Lo primero es crear una clase, a la cual llamaremos “perro”. Se trata de una clase vacía y sin mucha utilidad práctica, pero es la mínima clase que podemos crear. El uso del PASS realmente no tiene utilidad, pero daría un error si después de los : no tenemos contenido.</a:t>
            </a:r>
            <a:endParaRPr b="0" i="0" sz="1350" u="none" cap="none" strike="noStrike">
              <a:solidFill>
                <a:srgbClr val="000000"/>
              </a:solidFill>
              <a:latin typeface="DM Sans"/>
              <a:ea typeface="DM Sans"/>
              <a:cs typeface="DM Sans"/>
              <a:sym typeface="DM Sans"/>
            </a:endParaRPr>
          </a:p>
        </p:txBody>
      </p:sp>
      <p:pic>
        <p:nvPicPr>
          <p:cNvPr descr="Interfaz de usuario gráfica, Texto, Aplicación, Chat o mensaje de texto&#10;&#10;Descripción generada automáticamente" id="199" name="Google Shape;199;p41"/>
          <p:cNvPicPr preferRelativeResize="0"/>
          <p:nvPr/>
        </p:nvPicPr>
        <p:blipFill rotWithShape="1">
          <a:blip r:embed="rId3">
            <a:alphaModFix/>
          </a:blip>
          <a:srcRect b="33808" l="30599" r="8709" t="31641"/>
          <a:stretch/>
        </p:blipFill>
        <p:spPr>
          <a:xfrm>
            <a:off x="3301152" y="3390516"/>
            <a:ext cx="2407445" cy="764382"/>
          </a:xfrm>
          <a:prstGeom prst="rect">
            <a:avLst/>
          </a:prstGeom>
          <a:noFill/>
          <a:ln>
            <a:noFill/>
          </a:ln>
        </p:spPr>
      </p:pic>
      <p:sp>
        <p:nvSpPr>
          <p:cNvPr id="200" name="Google Shape;200;p41"/>
          <p:cNvSpPr txBox="1"/>
          <p:nvPr/>
        </p:nvSpPr>
        <p:spPr>
          <a:xfrm>
            <a:off x="4733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grpSp>
        <p:nvGrpSpPr>
          <p:cNvPr id="201" name="Google Shape;201;p41"/>
          <p:cNvGrpSpPr/>
          <p:nvPr/>
        </p:nvGrpSpPr>
        <p:grpSpPr>
          <a:xfrm>
            <a:off x="7928851" y="468323"/>
            <a:ext cx="738900" cy="738900"/>
            <a:chOff x="473351" y="619523"/>
            <a:chExt cx="738900" cy="738900"/>
          </a:xfrm>
        </p:grpSpPr>
        <p:sp>
          <p:nvSpPr>
            <p:cNvPr id="202" name="Google Shape;202;p4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41"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Instanciar una clase</a:t>
            </a:r>
            <a:endParaRPr b="1" i="0" sz="4000" u="none" cap="none" strike="noStrike">
              <a:solidFill>
                <a:schemeClr val="dk1"/>
              </a:solidFill>
              <a:latin typeface="DM Sans"/>
              <a:ea typeface="DM Sans"/>
              <a:cs typeface="DM Sans"/>
              <a:sym typeface="DM Sans"/>
            </a:endParaRPr>
          </a:p>
        </p:txBody>
      </p:sp>
      <p:sp>
        <p:nvSpPr>
          <p:cNvPr id="209" name="Google Shape;209;p42"/>
          <p:cNvSpPr txBox="1"/>
          <p:nvPr/>
        </p:nvSpPr>
        <p:spPr>
          <a:xfrm>
            <a:off x="476250" y="1576500"/>
            <a:ext cx="8191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Ahora que tenemos la clase, podemos crear uno o más objetos de la misma, como si de una variable normal se tratase.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Nombre de la variable igual a la clase con ( ). Dentro de los paréntesis irían los parámetros de entrada si los hubiera.</a:t>
            </a:r>
            <a:endParaRPr b="0" i="0" sz="1350" u="none" cap="none" strike="noStrike">
              <a:solidFill>
                <a:srgbClr val="000000"/>
              </a:solidFill>
              <a:latin typeface="DM Sans"/>
              <a:ea typeface="DM Sans"/>
              <a:cs typeface="DM Sans"/>
              <a:sym typeface="DM Sans"/>
            </a:endParaRPr>
          </a:p>
        </p:txBody>
      </p:sp>
      <p:sp>
        <p:nvSpPr>
          <p:cNvPr id="210" name="Google Shape;210;p42"/>
          <p:cNvSpPr txBox="1"/>
          <p:nvPr/>
        </p:nvSpPr>
        <p:spPr>
          <a:xfrm>
            <a:off x="4733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grpSp>
        <p:nvGrpSpPr>
          <p:cNvPr id="211" name="Google Shape;211;p42"/>
          <p:cNvGrpSpPr/>
          <p:nvPr/>
        </p:nvGrpSpPr>
        <p:grpSpPr>
          <a:xfrm>
            <a:off x="7928851" y="468323"/>
            <a:ext cx="738900" cy="738900"/>
            <a:chOff x="473351" y="619523"/>
            <a:chExt cx="738900" cy="738900"/>
          </a:xfrm>
        </p:grpSpPr>
        <p:sp>
          <p:nvSpPr>
            <p:cNvPr id="212" name="Google Shape;212;p4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42"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pic>
        <p:nvPicPr>
          <p:cNvPr descr="Interfaz de usuario gráfica, Texto&#10;&#10;Descripción generada automáticamente" id="214" name="Google Shape;214;p42"/>
          <p:cNvPicPr preferRelativeResize="0"/>
          <p:nvPr/>
        </p:nvPicPr>
        <p:blipFill rotWithShape="1">
          <a:blip r:embed="rId5">
            <a:alphaModFix/>
          </a:blip>
          <a:srcRect b="10218" l="13741" r="6321" t="8926"/>
          <a:stretch/>
        </p:blipFill>
        <p:spPr>
          <a:xfrm>
            <a:off x="3257350" y="2810375"/>
            <a:ext cx="2427575" cy="178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6"/>
                </a:solidFill>
                <a:latin typeface="DM Sans"/>
                <a:ea typeface="DM Sans"/>
                <a:cs typeface="DM Sans"/>
                <a:sym typeface="DM Sans"/>
              </a:rPr>
              <a:t>Atributos</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Asignando atributos</a:t>
            </a:r>
            <a:endParaRPr b="1" i="0" sz="4000" u="none" cap="none" strike="noStrike">
              <a:solidFill>
                <a:schemeClr val="dk1"/>
              </a:solidFill>
              <a:latin typeface="DM Sans"/>
              <a:ea typeface="DM Sans"/>
              <a:cs typeface="DM Sans"/>
              <a:sym typeface="DM Sans"/>
            </a:endParaRPr>
          </a:p>
        </p:txBody>
      </p:sp>
      <p:sp>
        <p:nvSpPr>
          <p:cNvPr id="225" name="Google Shape;225;p44"/>
          <p:cNvSpPr txBox="1"/>
          <p:nvPr/>
        </p:nvSpPr>
        <p:spPr>
          <a:xfrm>
            <a:off x="473350" y="1908175"/>
            <a:ext cx="8194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 la hora de añadir atributos a la clase, es importante distinguir dos tipos: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1" i="0" lang="es" sz="1350" u="none" cap="none" strike="noStrike">
                <a:solidFill>
                  <a:srgbClr val="000000"/>
                </a:solidFill>
                <a:highlight>
                  <a:schemeClr val="accent4"/>
                </a:highlight>
                <a:latin typeface="DM Sans"/>
                <a:ea typeface="DM Sans"/>
                <a:cs typeface="DM Sans"/>
                <a:sym typeface="DM Sans"/>
              </a:rPr>
              <a:t>Atributos de instancia:</a:t>
            </a:r>
            <a:r>
              <a:rPr b="0" i="0" lang="es" sz="1350" u="none" cap="none" strike="noStrike">
                <a:solidFill>
                  <a:srgbClr val="000000"/>
                </a:solidFill>
                <a:latin typeface="DM Sans"/>
                <a:ea typeface="DM Sans"/>
                <a:cs typeface="DM Sans"/>
                <a:sym typeface="DM Sans"/>
              </a:rPr>
              <a:t> Pertenecen a la instancia de la clase o al objeto. Son atributos particulares de cada instancia, en nuestro caso de cada perro.</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1" i="0" lang="es" sz="1350" u="none" cap="none" strike="noStrike">
                <a:solidFill>
                  <a:srgbClr val="000000"/>
                </a:solidFill>
                <a:highlight>
                  <a:schemeClr val="accent4"/>
                </a:highlight>
                <a:latin typeface="DM Sans"/>
                <a:ea typeface="DM Sans"/>
                <a:cs typeface="DM Sans"/>
                <a:sym typeface="DM Sans"/>
              </a:rPr>
              <a:t>Atributos de clase:</a:t>
            </a:r>
            <a:r>
              <a:rPr b="0" i="0" lang="es" sz="1350" u="none" cap="none" strike="noStrike">
                <a:solidFill>
                  <a:srgbClr val="000000"/>
                </a:solidFill>
                <a:latin typeface="DM Sans"/>
                <a:ea typeface="DM Sans"/>
                <a:cs typeface="DM Sans"/>
                <a:sym typeface="DM Sans"/>
              </a:rPr>
              <a:t> Se trata de atributos que pertenecen a la clase, por lo tanto serán comunes para todos los objetos.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Asignando atributos de instancia</a:t>
            </a:r>
            <a:endParaRPr b="1" i="0" sz="4000" u="none" cap="none" strike="noStrike">
              <a:solidFill>
                <a:schemeClr val="dk1"/>
              </a:solidFill>
              <a:latin typeface="DM Sans"/>
              <a:ea typeface="DM Sans"/>
              <a:cs typeface="DM Sans"/>
              <a:sym typeface="DM Sans"/>
            </a:endParaRPr>
          </a:p>
        </p:txBody>
      </p:sp>
      <p:sp>
        <p:nvSpPr>
          <p:cNvPr id="231" name="Google Shape;231;p45"/>
          <p:cNvSpPr txBox="1"/>
          <p:nvPr/>
        </p:nvSpPr>
        <p:spPr>
          <a:xfrm>
            <a:off x="473350" y="1831975"/>
            <a:ext cx="81945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Empecemos creando el nombre y la raza del perro. Esto se suele hacer por medio de un método </a:t>
            </a:r>
            <a:r>
              <a:rPr b="1" i="0" lang="es" sz="1350" u="none" cap="none" strike="noStrike">
                <a:solidFill>
                  <a:srgbClr val="000000"/>
                </a:solidFill>
                <a:highlight>
                  <a:schemeClr val="accent6"/>
                </a:highlight>
                <a:latin typeface="DM Sans"/>
                <a:ea typeface="DM Sans"/>
                <a:cs typeface="DM Sans"/>
                <a:sym typeface="DM Sans"/>
              </a:rPr>
              <a:t>__init__</a:t>
            </a:r>
            <a:r>
              <a:rPr b="0" i="0" lang="es" sz="1350" u="none" cap="none" strike="noStrike">
                <a:solidFill>
                  <a:srgbClr val="000000"/>
                </a:solidFill>
                <a:latin typeface="DM Sans"/>
                <a:ea typeface="DM Sans"/>
                <a:cs typeface="DM Sans"/>
                <a:sym typeface="DM Sans"/>
              </a:rPr>
              <a:t> que será llamado automáticamente cuando se cree un objeto. No se le puede cambiar el nombre y tiene su definición propia, “</a:t>
            </a:r>
            <a:r>
              <a:rPr b="1" i="0" lang="es" sz="1350" u="none" cap="none" strike="noStrike">
                <a:solidFill>
                  <a:srgbClr val="000000"/>
                </a:solidFill>
                <a:highlight>
                  <a:schemeClr val="accent6"/>
                </a:highlight>
                <a:latin typeface="DM Sans"/>
                <a:ea typeface="DM Sans"/>
                <a:cs typeface="DM Sans"/>
                <a:sym typeface="DM Sans"/>
              </a:rPr>
              <a:t>Constructor</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p:txBody>
      </p:sp>
      <p:grpSp>
        <p:nvGrpSpPr>
          <p:cNvPr id="232" name="Google Shape;232;p45"/>
          <p:cNvGrpSpPr/>
          <p:nvPr/>
        </p:nvGrpSpPr>
        <p:grpSpPr>
          <a:xfrm>
            <a:off x="7928851" y="468323"/>
            <a:ext cx="738900" cy="738900"/>
            <a:chOff x="473351" y="619523"/>
            <a:chExt cx="738900" cy="738900"/>
          </a:xfrm>
        </p:grpSpPr>
        <p:sp>
          <p:nvSpPr>
            <p:cNvPr id="233" name="Google Shape;233;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4" name="Google Shape;234;p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descr="Texto&#10;&#10;Descripción generada automáticamente" id="235" name="Google Shape;235;p45"/>
          <p:cNvPicPr preferRelativeResize="0"/>
          <p:nvPr/>
        </p:nvPicPr>
        <p:blipFill rotWithShape="1">
          <a:blip r:embed="rId4">
            <a:alphaModFix/>
          </a:blip>
          <a:srcRect b="0" l="0" r="0" t="0"/>
          <a:stretch/>
        </p:blipFill>
        <p:spPr>
          <a:xfrm>
            <a:off x="2556725" y="2813475"/>
            <a:ext cx="4331350" cy="177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28"/>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Programación orientada a Objetos II</a:t>
            </a:r>
            <a:endParaRPr b="1" i="0" sz="4000" u="none" cap="none" strike="noStrike">
              <a:solidFill>
                <a:srgbClr val="EAFF6A"/>
              </a:solidFill>
              <a:latin typeface="DM Sans"/>
              <a:ea typeface="DM Sans"/>
              <a:cs typeface="DM Sans"/>
              <a:sym typeface="DM Sans"/>
            </a:endParaRPr>
          </a:p>
        </p:txBody>
      </p:sp>
      <p:sp>
        <p:nvSpPr>
          <p:cNvPr id="82" name="Google Shape;82;p2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13.</a:t>
            </a:r>
            <a:r>
              <a:rPr b="0" i="0" lang="es"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p46"/>
          <p:cNvGrpSpPr/>
          <p:nvPr/>
        </p:nvGrpSpPr>
        <p:grpSpPr>
          <a:xfrm>
            <a:off x="473371" y="619433"/>
            <a:ext cx="738905" cy="738905"/>
            <a:chOff x="575612" y="1950748"/>
            <a:chExt cx="431100" cy="431100"/>
          </a:xfrm>
        </p:grpSpPr>
        <p:sp>
          <p:nvSpPr>
            <p:cNvPr id="241" name="Google Shape;241;p46"/>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p46"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43" name="Google Shape;243;p4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44" name="Google Shape;244;p46"/>
          <p:cNvSpPr txBox="1"/>
          <p:nvPr/>
        </p:nvSpPr>
        <p:spPr>
          <a:xfrm>
            <a:off x="473350" y="228705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¿Para qué crees que se utiliza la variable SELF?</a:t>
            </a:r>
            <a:endParaRPr b="1" i="0" sz="2500" u="none" cap="none" strike="noStrike">
              <a:solidFill>
                <a:srgbClr val="B7B7B7"/>
              </a:solidFill>
              <a:latin typeface="Helvetica Neue"/>
              <a:ea typeface="Helvetica Neue"/>
              <a:cs typeface="Helvetica Neue"/>
              <a:sym typeface="Helvetica Neue"/>
            </a:endParaRPr>
          </a:p>
        </p:txBody>
      </p:sp>
      <p:sp>
        <p:nvSpPr>
          <p:cNvPr id="245" name="Google Shape;245;p46"/>
          <p:cNvSpPr txBox="1"/>
          <p:nvPr/>
        </p:nvSpPr>
        <p:spPr>
          <a:xfrm>
            <a:off x="473350" y="3640125"/>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¿Verdadero o falso?</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es el self?</a:t>
            </a:r>
            <a:endParaRPr b="1" i="0" sz="4000" u="none" cap="none" strike="noStrike">
              <a:solidFill>
                <a:schemeClr val="dk1"/>
              </a:solidFill>
              <a:latin typeface="DM Sans"/>
              <a:ea typeface="DM Sans"/>
              <a:cs typeface="DM Sans"/>
              <a:sym typeface="DM Sans"/>
            </a:endParaRPr>
          </a:p>
        </p:txBody>
      </p:sp>
      <p:sp>
        <p:nvSpPr>
          <p:cNvPr id="251" name="Google Shape;251;p47"/>
          <p:cNvSpPr txBox="1"/>
          <p:nvPr/>
        </p:nvSpPr>
        <p:spPr>
          <a:xfrm>
            <a:off x="473350" y="2148825"/>
            <a:ext cx="8141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 una variable que representa la instancia de la clase, y deberá estar siempre ahí.</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 uso de </a:t>
            </a:r>
            <a:r>
              <a:rPr b="1" i="0" lang="es" sz="1350" u="none" cap="none" strike="noStrike">
                <a:solidFill>
                  <a:srgbClr val="000000"/>
                </a:solidFill>
                <a:highlight>
                  <a:schemeClr val="accent6"/>
                </a:highlight>
                <a:latin typeface="DM Sans"/>
                <a:ea typeface="DM Sans"/>
                <a:cs typeface="DM Sans"/>
                <a:sym typeface="DM Sans"/>
              </a:rPr>
              <a:t>__init__ </a:t>
            </a:r>
            <a:r>
              <a:rPr b="0" i="0" lang="es" sz="1350" u="none" cap="none" strike="noStrike">
                <a:solidFill>
                  <a:srgbClr val="000000"/>
                </a:solidFill>
                <a:latin typeface="DM Sans"/>
                <a:ea typeface="DM Sans"/>
                <a:cs typeface="DM Sans"/>
                <a:sym typeface="DM Sans"/>
              </a:rPr>
              <a:t>y el doble __ no es una coincidencia. Cuando veas un método con esa forma, significa que está reservado para un uso especial del lenguaje. En este caso sería lo que se conoce como </a:t>
            </a:r>
            <a:r>
              <a:rPr b="1" i="0" lang="es" sz="1350" u="none" cap="none" strike="noStrike">
                <a:solidFill>
                  <a:srgbClr val="000000"/>
                </a:solidFill>
                <a:latin typeface="DM Sans"/>
                <a:ea typeface="DM Sans"/>
                <a:cs typeface="DM Sans"/>
                <a:sym typeface="DM Sans"/>
              </a:rPr>
              <a:t>constructor. </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8"/>
          <p:cNvSpPr txBox="1"/>
          <p:nvPr/>
        </p:nvSpPr>
        <p:spPr>
          <a:xfrm>
            <a:off x="473350" y="619525"/>
            <a:ext cx="5993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Asignando atributos de clase</a:t>
            </a:r>
            <a:endParaRPr b="1" i="0" sz="4000" u="none" cap="none" strike="noStrike">
              <a:solidFill>
                <a:schemeClr val="dk1"/>
              </a:solidFill>
              <a:latin typeface="DM Sans"/>
              <a:ea typeface="DM Sans"/>
              <a:cs typeface="DM Sans"/>
              <a:sym typeface="DM Sans"/>
            </a:endParaRPr>
          </a:p>
        </p:txBody>
      </p:sp>
      <p:sp>
        <p:nvSpPr>
          <p:cNvPr id="257" name="Google Shape;257;p48"/>
          <p:cNvSpPr txBox="1"/>
          <p:nvPr/>
        </p:nvSpPr>
        <p:spPr>
          <a:xfrm>
            <a:off x="476250" y="2118750"/>
            <a:ext cx="41109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Hasta ahora hemos definido atributos de instancia, ya que pertenecen a cada perro concreto. Ahora vamos a definir un atributo de clase, que será común para todos los perros.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Por ejemplo, la especie de los perros es algo común para todos los objetos Perro.</a:t>
            </a:r>
            <a:endParaRPr b="1" i="0" sz="1350" u="none" cap="none" strike="noStrike">
              <a:solidFill>
                <a:srgbClr val="000000"/>
              </a:solidFill>
              <a:latin typeface="DM Sans"/>
              <a:ea typeface="DM Sans"/>
              <a:cs typeface="DM Sans"/>
              <a:sym typeface="DM Sans"/>
            </a:endParaRPr>
          </a:p>
        </p:txBody>
      </p:sp>
      <p:grpSp>
        <p:nvGrpSpPr>
          <p:cNvPr id="258" name="Google Shape;258;p48"/>
          <p:cNvGrpSpPr/>
          <p:nvPr/>
        </p:nvGrpSpPr>
        <p:grpSpPr>
          <a:xfrm>
            <a:off x="7928851" y="468323"/>
            <a:ext cx="738900" cy="738900"/>
            <a:chOff x="473351" y="619523"/>
            <a:chExt cx="738900" cy="738900"/>
          </a:xfrm>
        </p:grpSpPr>
        <p:sp>
          <p:nvSpPr>
            <p:cNvPr id="259" name="Google Shape;259;p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descr="Texto&#10;&#10;Descripción generada automáticamente" id="261" name="Google Shape;261;p48"/>
          <p:cNvPicPr preferRelativeResize="0"/>
          <p:nvPr/>
        </p:nvPicPr>
        <p:blipFill rotWithShape="1">
          <a:blip r:embed="rId4">
            <a:alphaModFix/>
          </a:blip>
          <a:srcRect b="0" l="0" r="0" t="0"/>
          <a:stretch/>
        </p:blipFill>
        <p:spPr>
          <a:xfrm>
            <a:off x="5005000" y="1624274"/>
            <a:ext cx="3662750" cy="2751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9"/>
          <p:cNvSpPr txBox="1"/>
          <p:nvPr/>
        </p:nvSpPr>
        <p:spPr>
          <a:xfrm>
            <a:off x="473350" y="619525"/>
            <a:ext cx="5993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Asignando atributos de clase</a:t>
            </a:r>
            <a:endParaRPr b="1" i="0" sz="4000" u="none" cap="none" strike="noStrike">
              <a:solidFill>
                <a:schemeClr val="dk1"/>
              </a:solidFill>
              <a:latin typeface="DM Sans"/>
              <a:ea typeface="DM Sans"/>
              <a:cs typeface="DM Sans"/>
              <a:sym typeface="DM Sans"/>
            </a:endParaRPr>
          </a:p>
        </p:txBody>
      </p:sp>
      <p:sp>
        <p:nvSpPr>
          <p:cNvPr id="267" name="Google Shape;267;p49"/>
          <p:cNvSpPr txBox="1"/>
          <p:nvPr/>
        </p:nvSpPr>
        <p:spPr>
          <a:xfrm>
            <a:off x="476250" y="2118750"/>
            <a:ext cx="41109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Dado que es un atributo de clase, no es necesario crear un objeto para acceder al atributo.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Se puede acceder también al atributo de clase desde el objeto.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t>
            </a:r>
            <a:r>
              <a:rPr b="0" i="1" lang="es" sz="1350" u="none" cap="none" strike="noStrike">
                <a:solidFill>
                  <a:srgbClr val="000000"/>
                </a:solidFill>
                <a:latin typeface="DM Sans"/>
                <a:ea typeface="DM Sans"/>
                <a:cs typeface="DM Sans"/>
                <a:sym typeface="DM Sans"/>
              </a:rPr>
              <a:t>De esta manera, todos los objetos que se creen de la clase </a:t>
            </a:r>
            <a:r>
              <a:rPr b="1" i="1" lang="es" sz="1350" u="none" cap="none" strike="noStrike">
                <a:solidFill>
                  <a:srgbClr val="000000"/>
                </a:solidFill>
                <a:latin typeface="DM Sans"/>
                <a:ea typeface="DM Sans"/>
                <a:cs typeface="DM Sans"/>
                <a:sym typeface="DM Sans"/>
              </a:rPr>
              <a:t>perro</a:t>
            </a:r>
            <a:r>
              <a:rPr b="0" i="1" lang="es" sz="1350" u="none" cap="none" strike="noStrike">
                <a:solidFill>
                  <a:srgbClr val="000000"/>
                </a:solidFill>
                <a:latin typeface="DM Sans"/>
                <a:ea typeface="DM Sans"/>
                <a:cs typeface="DM Sans"/>
                <a:sym typeface="DM Sans"/>
              </a:rPr>
              <a:t> compartirán ese atributo de clase.</a:t>
            </a:r>
            <a:endParaRPr b="0" i="1" sz="1350" u="none" cap="none" strike="noStrike">
              <a:solidFill>
                <a:srgbClr val="000000"/>
              </a:solidFill>
              <a:latin typeface="DM Sans"/>
              <a:ea typeface="DM Sans"/>
              <a:cs typeface="DM Sans"/>
              <a:sym typeface="DM Sans"/>
            </a:endParaRPr>
          </a:p>
        </p:txBody>
      </p:sp>
      <p:grpSp>
        <p:nvGrpSpPr>
          <p:cNvPr id="268" name="Google Shape;268;p49"/>
          <p:cNvGrpSpPr/>
          <p:nvPr/>
        </p:nvGrpSpPr>
        <p:grpSpPr>
          <a:xfrm>
            <a:off x="7928851" y="468323"/>
            <a:ext cx="738900" cy="738900"/>
            <a:chOff x="473351" y="619523"/>
            <a:chExt cx="738900" cy="738900"/>
          </a:xfrm>
        </p:grpSpPr>
        <p:sp>
          <p:nvSpPr>
            <p:cNvPr id="269" name="Google Shape;269;p4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0" name="Google Shape;270;p4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71" name="Google Shape;271;p49"/>
          <p:cNvPicPr preferRelativeResize="0"/>
          <p:nvPr/>
        </p:nvPicPr>
        <p:blipFill rotWithShape="1">
          <a:blip r:embed="rId4">
            <a:alphaModFix/>
          </a:blip>
          <a:srcRect b="0" l="0" r="67317" t="0"/>
          <a:stretch/>
        </p:blipFill>
        <p:spPr>
          <a:xfrm>
            <a:off x="6023200" y="1882425"/>
            <a:ext cx="2024400" cy="922100"/>
          </a:xfrm>
          <a:prstGeom prst="rect">
            <a:avLst/>
          </a:prstGeom>
          <a:noFill/>
          <a:ln>
            <a:noFill/>
          </a:ln>
        </p:spPr>
      </p:pic>
      <p:pic>
        <p:nvPicPr>
          <p:cNvPr id="272" name="Google Shape;272;p49"/>
          <p:cNvPicPr preferRelativeResize="0"/>
          <p:nvPr/>
        </p:nvPicPr>
        <p:blipFill rotWithShape="1">
          <a:blip r:embed="rId5">
            <a:alphaModFix/>
          </a:blip>
          <a:srcRect b="9041" l="0" r="51214" t="0"/>
          <a:stretch/>
        </p:blipFill>
        <p:spPr>
          <a:xfrm>
            <a:off x="4753675" y="3181350"/>
            <a:ext cx="3293924" cy="902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0"/>
          <p:cNvSpPr txBox="1"/>
          <p:nvPr/>
        </p:nvSpPr>
        <p:spPr>
          <a:xfrm>
            <a:off x="476250" y="1648200"/>
            <a:ext cx="4858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Estructura final de una clase con atributos</a:t>
            </a:r>
            <a:endParaRPr b="1" i="0" sz="4000" u="none" cap="none" strike="noStrike">
              <a:solidFill>
                <a:schemeClr val="dk1"/>
              </a:solidFill>
              <a:latin typeface="DM Sans"/>
              <a:ea typeface="DM Sans"/>
              <a:cs typeface="DM Sans"/>
              <a:sym typeface="DM Sans"/>
            </a:endParaRPr>
          </a:p>
        </p:txBody>
      </p:sp>
      <p:grpSp>
        <p:nvGrpSpPr>
          <p:cNvPr id="278" name="Google Shape;278;p50"/>
          <p:cNvGrpSpPr/>
          <p:nvPr/>
        </p:nvGrpSpPr>
        <p:grpSpPr>
          <a:xfrm>
            <a:off x="7928851" y="468323"/>
            <a:ext cx="738900" cy="738900"/>
            <a:chOff x="473351" y="619523"/>
            <a:chExt cx="738900" cy="738900"/>
          </a:xfrm>
        </p:grpSpPr>
        <p:sp>
          <p:nvSpPr>
            <p:cNvPr id="279" name="Google Shape;279;p5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0" name="Google Shape;280;p5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descr="Texto&#10;&#10;Descripción generada automáticamente" id="281" name="Google Shape;281;p50"/>
          <p:cNvPicPr preferRelativeResize="0"/>
          <p:nvPr/>
        </p:nvPicPr>
        <p:blipFill rotWithShape="1">
          <a:blip r:embed="rId4">
            <a:alphaModFix/>
          </a:blip>
          <a:srcRect b="0" l="0" r="0" t="0"/>
          <a:stretch/>
        </p:blipFill>
        <p:spPr>
          <a:xfrm>
            <a:off x="5334505" y="1207224"/>
            <a:ext cx="3042475" cy="3340358"/>
          </a:xfrm>
          <a:prstGeom prst="rect">
            <a:avLst/>
          </a:prstGeom>
          <a:noFill/>
          <a:ln>
            <a:noFill/>
          </a:ln>
        </p:spPr>
      </p:pic>
      <p:sp>
        <p:nvSpPr>
          <p:cNvPr id="282" name="Google Shape;282;p50"/>
          <p:cNvSpPr/>
          <p:nvPr/>
        </p:nvSpPr>
        <p:spPr>
          <a:xfrm>
            <a:off x="5334509" y="4090162"/>
            <a:ext cx="1665000" cy="501000"/>
          </a:xfrm>
          <a:prstGeom prst="ellipse">
            <a:avLst/>
          </a:prstGeom>
          <a:noFill/>
          <a:ln cap="flat" cmpd="sng" w="9525">
            <a:solidFill>
              <a:srgbClr val="EEFF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EFF4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4"/>
                </a:solidFill>
                <a:latin typeface="DM Sans"/>
                <a:ea typeface="DM Sans"/>
                <a:cs typeface="DM Sans"/>
                <a:sym typeface="DM Sans"/>
              </a:rPr>
              <a:t>Métodos</a:t>
            </a:r>
            <a:endParaRPr b="1" i="0" sz="4000" u="none" cap="none" strike="noStrike">
              <a:solidFill>
                <a:schemeClr val="accent4"/>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Definiendo métodos</a:t>
            </a:r>
            <a:endParaRPr b="1" i="0" sz="4000" u="none" cap="none" strike="noStrike">
              <a:solidFill>
                <a:schemeClr val="dk1"/>
              </a:solidFill>
              <a:latin typeface="DM Sans"/>
              <a:ea typeface="DM Sans"/>
              <a:cs typeface="DM Sans"/>
              <a:sym typeface="DM Sans"/>
            </a:endParaRPr>
          </a:p>
        </p:txBody>
      </p:sp>
      <p:sp>
        <p:nvSpPr>
          <p:cNvPr id="293" name="Google Shape;293;p52"/>
          <p:cNvSpPr txBox="1"/>
          <p:nvPr/>
        </p:nvSpPr>
        <p:spPr>
          <a:xfrm>
            <a:off x="473350" y="1562275"/>
            <a:ext cx="81411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realidad cuando usamos </a:t>
            </a:r>
            <a:r>
              <a:rPr b="1" i="0" lang="es" sz="1350" u="none" cap="none" strike="noStrike">
                <a:solidFill>
                  <a:srgbClr val="000000"/>
                </a:solidFill>
                <a:highlight>
                  <a:schemeClr val="accent6"/>
                </a:highlight>
                <a:latin typeface="DM Sans"/>
                <a:ea typeface="DM Sans"/>
                <a:cs typeface="DM Sans"/>
                <a:sym typeface="DM Sans"/>
              </a:rPr>
              <a:t>__init__</a:t>
            </a:r>
            <a:r>
              <a:rPr b="0" i="0" lang="es" sz="1350" u="none" cap="none" strike="noStrike">
                <a:solidFill>
                  <a:srgbClr val="000000"/>
                </a:solidFill>
                <a:latin typeface="DM Sans"/>
                <a:ea typeface="DM Sans"/>
                <a:cs typeface="DM Sans"/>
                <a:sym typeface="DM Sans"/>
              </a:rPr>
              <a:t> ya estábamos definiendo un método especial.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 continuación, vamos a ver cómo definir métodos que le den alguna funcionalidad interesante a nuestra clase, siguiendo con el ejemplo de perro.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pic>
        <p:nvPicPr>
          <p:cNvPr id="294" name="Google Shape;294;p52"/>
          <p:cNvPicPr preferRelativeResize="0"/>
          <p:nvPr/>
        </p:nvPicPr>
        <p:blipFill rotWithShape="1">
          <a:blip r:embed="rId3">
            <a:alphaModFix/>
          </a:blip>
          <a:srcRect b="0" l="0" r="0" t="0"/>
          <a:stretch/>
        </p:blipFill>
        <p:spPr>
          <a:xfrm>
            <a:off x="3291363" y="2095400"/>
            <a:ext cx="2505075" cy="1638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Definiendo métodos</a:t>
            </a:r>
            <a:endParaRPr b="1" i="0" sz="4000" u="none" cap="none" strike="noStrike">
              <a:solidFill>
                <a:schemeClr val="dk1"/>
              </a:solidFill>
              <a:latin typeface="DM Sans"/>
              <a:ea typeface="DM Sans"/>
              <a:cs typeface="DM Sans"/>
              <a:sym typeface="DM Sans"/>
            </a:endParaRPr>
          </a:p>
        </p:txBody>
      </p:sp>
      <p:sp>
        <p:nvSpPr>
          <p:cNvPr id="300" name="Google Shape;300;p53"/>
          <p:cNvSpPr txBox="1"/>
          <p:nvPr/>
        </p:nvSpPr>
        <p:spPr>
          <a:xfrm>
            <a:off x="476250" y="2299200"/>
            <a:ext cx="48507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Vamos a codificar dos métodos: </a:t>
            </a:r>
            <a:r>
              <a:rPr b="1" i="0" lang="es" sz="1350" u="none" cap="none" strike="noStrike">
                <a:solidFill>
                  <a:srgbClr val="000000"/>
                </a:solidFill>
                <a:latin typeface="DM Sans"/>
                <a:ea typeface="DM Sans"/>
                <a:cs typeface="DM Sans"/>
                <a:sym typeface="DM Sans"/>
              </a:rPr>
              <a:t>Ladrar</a:t>
            </a:r>
            <a:r>
              <a:rPr b="0" i="0" lang="es" sz="1350" u="none" cap="none" strike="noStrike">
                <a:solidFill>
                  <a:srgbClr val="000000"/>
                </a:solidFill>
                <a:latin typeface="DM Sans"/>
                <a:ea typeface="DM Sans"/>
                <a:cs typeface="DM Sans"/>
                <a:sym typeface="DM Sans"/>
              </a:rPr>
              <a:t> y </a:t>
            </a:r>
            <a:r>
              <a:rPr b="1" i="0" lang="es" sz="1350" u="none" cap="none" strike="noStrike">
                <a:solidFill>
                  <a:srgbClr val="000000"/>
                </a:solidFill>
                <a:latin typeface="DM Sans"/>
                <a:ea typeface="DM Sans"/>
                <a:cs typeface="DM Sans"/>
                <a:sym typeface="DM Sans"/>
              </a:rPr>
              <a:t>caminar</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 primero no recibirá ningún parámetro y el segundo recibirá el número de pasos que queremos andar. Como hemos indicado anteriormente, </a:t>
            </a:r>
            <a:r>
              <a:rPr b="1" i="0" lang="es" sz="1350" u="none" cap="none" strike="noStrike">
                <a:solidFill>
                  <a:srgbClr val="000000"/>
                </a:solidFill>
                <a:latin typeface="DM Sans"/>
                <a:ea typeface="DM Sans"/>
                <a:cs typeface="DM Sans"/>
                <a:sym typeface="DM Sans"/>
              </a:rPr>
              <a:t>self</a:t>
            </a:r>
            <a:r>
              <a:rPr b="0" i="0" lang="es" sz="1350" u="none" cap="none" strike="noStrike">
                <a:solidFill>
                  <a:srgbClr val="000000"/>
                </a:solidFill>
                <a:latin typeface="DM Sans"/>
                <a:ea typeface="DM Sans"/>
                <a:cs typeface="DM Sans"/>
                <a:sym typeface="DM Sans"/>
              </a:rPr>
              <a:t> hace referencia a la instancia de la clase. </a:t>
            </a:r>
            <a:endParaRPr b="0" i="0" sz="1350" u="none" cap="none" strike="noStrike">
              <a:solidFill>
                <a:srgbClr val="000000"/>
              </a:solidFill>
              <a:latin typeface="DM Sans"/>
              <a:ea typeface="DM Sans"/>
              <a:cs typeface="DM Sans"/>
              <a:sym typeface="DM Sans"/>
            </a:endParaRPr>
          </a:p>
        </p:txBody>
      </p:sp>
      <p:grpSp>
        <p:nvGrpSpPr>
          <p:cNvPr id="301" name="Google Shape;301;p53"/>
          <p:cNvGrpSpPr/>
          <p:nvPr/>
        </p:nvGrpSpPr>
        <p:grpSpPr>
          <a:xfrm>
            <a:off x="7928851" y="468323"/>
            <a:ext cx="738900" cy="738900"/>
            <a:chOff x="473351" y="619523"/>
            <a:chExt cx="738900" cy="738900"/>
          </a:xfrm>
        </p:grpSpPr>
        <p:sp>
          <p:nvSpPr>
            <p:cNvPr id="302" name="Google Shape;302;p5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04" name="Google Shape;304;p53"/>
          <p:cNvPicPr preferRelativeResize="0"/>
          <p:nvPr/>
        </p:nvPicPr>
        <p:blipFill rotWithShape="1">
          <a:blip r:embed="rId4">
            <a:alphaModFix/>
          </a:blip>
          <a:srcRect b="0" l="0" r="16894" t="0"/>
          <a:stretch/>
        </p:blipFill>
        <p:spPr>
          <a:xfrm>
            <a:off x="5326950" y="1428750"/>
            <a:ext cx="2959774" cy="2820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Definiendo métodos</a:t>
            </a:r>
            <a:endParaRPr b="1" i="0" sz="4000" u="none" cap="none" strike="noStrike">
              <a:solidFill>
                <a:schemeClr val="dk1"/>
              </a:solidFill>
              <a:latin typeface="DM Sans"/>
              <a:ea typeface="DM Sans"/>
              <a:cs typeface="DM Sans"/>
              <a:sym typeface="DM Sans"/>
            </a:endParaRPr>
          </a:p>
        </p:txBody>
      </p:sp>
      <p:sp>
        <p:nvSpPr>
          <p:cNvPr id="310" name="Google Shape;310;p54"/>
          <p:cNvSpPr txBox="1"/>
          <p:nvPr/>
        </p:nvSpPr>
        <p:spPr>
          <a:xfrm>
            <a:off x="476250" y="2299200"/>
            <a:ext cx="4065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Se puede definir un método con</a:t>
            </a:r>
            <a:r>
              <a:rPr b="1" i="0" lang="es" sz="1350" u="none" cap="none" strike="noStrike">
                <a:solidFill>
                  <a:srgbClr val="000000"/>
                </a:solidFill>
                <a:highlight>
                  <a:schemeClr val="accent6"/>
                </a:highlight>
                <a:latin typeface="DM Sans"/>
                <a:ea typeface="DM Sans"/>
                <a:cs typeface="DM Sans"/>
                <a:sym typeface="DM Sans"/>
              </a:rPr>
              <a:t> def y el nombre, y entre ( ) los parámetros de entrada que recibe</a:t>
            </a:r>
            <a:r>
              <a:rPr b="0" i="0" lang="es" sz="1350" u="none" cap="none" strike="noStrike">
                <a:solidFill>
                  <a:srgbClr val="000000"/>
                </a:solidFill>
                <a:latin typeface="DM Sans"/>
                <a:ea typeface="DM Sans"/>
                <a:cs typeface="DM Sans"/>
                <a:sym typeface="DM Sans"/>
              </a:rPr>
              <a:t>, donde siempre tendrá que estar self el primero.</a:t>
            </a:r>
            <a:endParaRPr b="0" i="0" sz="1350" u="none" cap="none" strike="noStrike">
              <a:solidFill>
                <a:srgbClr val="000000"/>
              </a:solidFill>
              <a:latin typeface="DM Sans"/>
              <a:ea typeface="DM Sans"/>
              <a:cs typeface="DM Sans"/>
              <a:sym typeface="DM Sans"/>
            </a:endParaRPr>
          </a:p>
        </p:txBody>
      </p:sp>
      <p:grpSp>
        <p:nvGrpSpPr>
          <p:cNvPr id="311" name="Google Shape;311;p54"/>
          <p:cNvGrpSpPr/>
          <p:nvPr/>
        </p:nvGrpSpPr>
        <p:grpSpPr>
          <a:xfrm>
            <a:off x="7928851" y="468323"/>
            <a:ext cx="738900" cy="738900"/>
            <a:chOff x="473351" y="619523"/>
            <a:chExt cx="738900" cy="738900"/>
          </a:xfrm>
        </p:grpSpPr>
        <p:sp>
          <p:nvSpPr>
            <p:cNvPr id="312" name="Google Shape;312;p5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3" name="Google Shape;313;p5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14" name="Google Shape;314;p54"/>
          <p:cNvPicPr preferRelativeResize="0"/>
          <p:nvPr/>
        </p:nvPicPr>
        <p:blipFill rotWithShape="1">
          <a:blip r:embed="rId4">
            <a:alphaModFix/>
          </a:blip>
          <a:srcRect b="0" l="0" r="16894" t="0"/>
          <a:stretch/>
        </p:blipFill>
        <p:spPr>
          <a:xfrm>
            <a:off x="5149775" y="1268850"/>
            <a:ext cx="3182601" cy="3032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Definiendo métodos</a:t>
            </a:r>
            <a:endParaRPr b="1" i="0" sz="4000" u="none" cap="none" strike="noStrike">
              <a:solidFill>
                <a:schemeClr val="dk1"/>
              </a:solidFill>
              <a:latin typeface="DM Sans"/>
              <a:ea typeface="DM Sans"/>
              <a:cs typeface="DM Sans"/>
              <a:sym typeface="DM Sans"/>
            </a:endParaRPr>
          </a:p>
        </p:txBody>
      </p:sp>
      <p:sp>
        <p:nvSpPr>
          <p:cNvPr id="320" name="Google Shape;320;p55"/>
          <p:cNvSpPr txBox="1"/>
          <p:nvPr/>
        </p:nvSpPr>
        <p:spPr>
          <a:xfrm>
            <a:off x="476250" y="2299200"/>
            <a:ext cx="4065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Por lo tanto, si creamos un objeto </a:t>
            </a:r>
            <a:r>
              <a:rPr b="1" i="0" lang="es" sz="1350" u="none" cap="none" strike="noStrike">
                <a:solidFill>
                  <a:srgbClr val="000000"/>
                </a:solidFill>
                <a:highlight>
                  <a:schemeClr val="accent6"/>
                </a:highlight>
                <a:latin typeface="DM Sans"/>
                <a:ea typeface="DM Sans"/>
                <a:cs typeface="DM Sans"/>
                <a:sym typeface="DM Sans"/>
              </a:rPr>
              <a:t>mi_perro</a:t>
            </a:r>
            <a:r>
              <a:rPr b="0" i="0" lang="es" sz="1350" u="none" cap="none" strike="noStrike">
                <a:solidFill>
                  <a:srgbClr val="000000"/>
                </a:solidFill>
                <a:latin typeface="DM Sans"/>
                <a:ea typeface="DM Sans"/>
                <a:cs typeface="DM Sans"/>
                <a:sym typeface="DM Sans"/>
              </a:rPr>
              <a:t>, podremos hacer uso de sus métodos llamándolos con </a:t>
            </a:r>
            <a:r>
              <a:rPr b="1" i="0" lang="es" sz="1350" u="none" cap="none" strike="noStrike">
                <a:solidFill>
                  <a:srgbClr val="000000"/>
                </a:solidFill>
                <a:highlight>
                  <a:schemeClr val="accent6"/>
                </a:highlight>
                <a:latin typeface="DM Sans"/>
                <a:ea typeface="DM Sans"/>
                <a:cs typeface="DM Sans"/>
                <a:sym typeface="DM Sans"/>
              </a:rPr>
              <a:t>.</a:t>
            </a:r>
            <a:r>
              <a:rPr b="0" i="0" lang="es" sz="1350" u="none" cap="none" strike="noStrike">
                <a:solidFill>
                  <a:srgbClr val="000000"/>
                </a:solidFill>
                <a:latin typeface="DM Sans"/>
                <a:ea typeface="DM Sans"/>
                <a:cs typeface="DM Sans"/>
                <a:sym typeface="DM Sans"/>
              </a:rPr>
              <a:t> y el nombre del método. Como si de una función se tratase, pueden recibir y devolver argumentos.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grpSp>
        <p:nvGrpSpPr>
          <p:cNvPr id="321" name="Google Shape;321;p55"/>
          <p:cNvGrpSpPr/>
          <p:nvPr/>
        </p:nvGrpSpPr>
        <p:grpSpPr>
          <a:xfrm>
            <a:off x="7928851" y="468323"/>
            <a:ext cx="738900" cy="738900"/>
            <a:chOff x="473351" y="619523"/>
            <a:chExt cx="738900" cy="738900"/>
          </a:xfrm>
        </p:grpSpPr>
        <p:sp>
          <p:nvSpPr>
            <p:cNvPr id="322" name="Google Shape;322;p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3" name="Google Shape;323;p5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24" name="Google Shape;324;p55"/>
          <p:cNvPicPr preferRelativeResize="0"/>
          <p:nvPr/>
        </p:nvPicPr>
        <p:blipFill rotWithShape="1">
          <a:blip r:embed="rId4">
            <a:alphaModFix/>
          </a:blip>
          <a:srcRect b="0" l="0" r="51890" t="0"/>
          <a:stretch/>
        </p:blipFill>
        <p:spPr>
          <a:xfrm>
            <a:off x="4782575" y="1684425"/>
            <a:ext cx="3731249" cy="2290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29"/>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88" name="Google Shape;88;p29"/>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89" name="Google Shape;89;p29"/>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90" name="Google Shape;90;p29"/>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91" name="Google Shape;91;p2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92" name="Google Shape;92;p29"/>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12</a:t>
            </a:r>
            <a:endParaRPr b="1" i="0" sz="1600" u="none" cap="none" strike="noStrike">
              <a:solidFill>
                <a:srgbClr val="999999"/>
              </a:solidFill>
              <a:latin typeface="DM Sans"/>
              <a:ea typeface="DM Sans"/>
              <a:cs typeface="DM Sans"/>
              <a:sym typeface="DM Sans"/>
            </a:endParaRPr>
          </a:p>
        </p:txBody>
      </p:sp>
      <p:cxnSp>
        <p:nvCxnSpPr>
          <p:cNvPr id="93" name="Google Shape;93;p29"/>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94" name="Google Shape;94;p29"/>
          <p:cNvSpPr txBox="1"/>
          <p:nvPr/>
        </p:nvSpPr>
        <p:spPr>
          <a:xfrm>
            <a:off x="1320125"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Programación Orientada a Objetos  I</a:t>
            </a:r>
            <a:endParaRPr b="1" i="0" sz="1500" u="none" cap="none" strike="noStrike">
              <a:solidFill>
                <a:srgbClr val="999999"/>
              </a:solidFill>
              <a:latin typeface="DM Sans"/>
              <a:ea typeface="DM Sans"/>
              <a:cs typeface="DM Sans"/>
              <a:sym typeface="DM Sans"/>
            </a:endParaRPr>
          </a:p>
        </p:txBody>
      </p:sp>
      <p:sp>
        <p:nvSpPr>
          <p:cNvPr id="95" name="Google Shape;95;p2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 sz="1200" u="none" cap="none" strike="noStrike">
                <a:solidFill>
                  <a:schemeClr val="lt1"/>
                </a:solidFill>
                <a:latin typeface="DM Sans"/>
                <a:ea typeface="DM Sans"/>
                <a:cs typeface="DM Sans"/>
                <a:sym typeface="DM Sans"/>
              </a:rPr>
              <a:t>13</a:t>
            </a:r>
            <a:endParaRPr b="1" i="0" sz="1600" u="none" cap="none" strike="noStrike">
              <a:solidFill>
                <a:schemeClr val="lt1"/>
              </a:solidFill>
              <a:latin typeface="DM Sans"/>
              <a:ea typeface="DM Sans"/>
              <a:cs typeface="DM Sans"/>
              <a:sym typeface="DM Sans"/>
            </a:endParaRPr>
          </a:p>
        </p:txBody>
      </p:sp>
      <p:cxnSp>
        <p:nvCxnSpPr>
          <p:cNvPr id="96" name="Google Shape;96;p29"/>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97" name="Google Shape;97;p29"/>
          <p:cNvSpPr txBox="1"/>
          <p:nvPr/>
        </p:nvSpPr>
        <p:spPr>
          <a:xfrm>
            <a:off x="3592650"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 sz="1500" u="none" cap="none" strike="noStrike">
                <a:solidFill>
                  <a:srgbClr val="EAFF6A"/>
                </a:solidFill>
                <a:latin typeface="DM Sans"/>
                <a:ea typeface="DM Sans"/>
                <a:cs typeface="DM Sans"/>
                <a:sym typeface="DM Sans"/>
              </a:rPr>
              <a:t>Programación orientada a objetos II</a:t>
            </a:r>
            <a:endParaRPr b="1" i="0" sz="1500" u="none" cap="none" strike="noStrike">
              <a:solidFill>
                <a:srgbClr val="EAFF6A"/>
              </a:solidFill>
              <a:latin typeface="DM Sans"/>
              <a:ea typeface="DM Sans"/>
              <a:cs typeface="DM Sans"/>
              <a:sym typeface="DM Sans"/>
            </a:endParaRPr>
          </a:p>
        </p:txBody>
      </p:sp>
      <p:sp>
        <p:nvSpPr>
          <p:cNvPr id="98" name="Google Shape;98;p2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14</a:t>
            </a:r>
            <a:endParaRPr b="1" i="0" sz="1600" u="none" cap="none" strike="noStrike">
              <a:solidFill>
                <a:srgbClr val="999999"/>
              </a:solidFill>
              <a:latin typeface="DM Sans"/>
              <a:ea typeface="DM Sans"/>
              <a:cs typeface="DM Sans"/>
              <a:sym typeface="DM Sans"/>
            </a:endParaRPr>
          </a:p>
        </p:txBody>
      </p:sp>
      <p:cxnSp>
        <p:nvCxnSpPr>
          <p:cNvPr id="99" name="Google Shape;99;p29"/>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00" name="Google Shape;100;p29"/>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 sz="1500" u="none" cap="none" strike="noStrike">
                <a:solidFill>
                  <a:srgbClr val="999999"/>
                </a:solidFill>
                <a:latin typeface="DM Sans"/>
                <a:ea typeface="DM Sans"/>
                <a:cs typeface="DM Sans"/>
                <a:sym typeface="DM Sans"/>
              </a:rPr>
              <a:t>Herencias</a:t>
            </a:r>
            <a:endParaRPr b="1" i="0" sz="1500" u="none" cap="none" strike="noStrike">
              <a:solidFill>
                <a:srgbClr val="999999"/>
              </a:solidFill>
              <a:latin typeface="DM Sans"/>
              <a:ea typeface="DM Sans"/>
              <a:cs typeface="DM Sans"/>
              <a:sym typeface="DM Sans"/>
            </a:endParaRPr>
          </a:p>
        </p:txBody>
      </p:sp>
      <p:cxnSp>
        <p:nvCxnSpPr>
          <p:cNvPr id="101" name="Google Shape;101;p29"/>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02" name="Google Shape;102;p29"/>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03" name="Google Shape;103;p29"/>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04" name="Google Shape;104;p29"/>
          <p:cNvSpPr txBox="1"/>
          <p:nvPr/>
        </p:nvSpPr>
        <p:spPr>
          <a:xfrm>
            <a:off x="1395275" y="2972363"/>
            <a:ext cx="16461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¿Qué es la POO? </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Relaciones entre clases</a:t>
            </a:r>
            <a:endParaRPr b="0" i="0" sz="120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b="0" i="0" sz="1200" u="none" cap="none" strike="noStrike">
              <a:solidFill>
                <a:schemeClr val="lt1"/>
              </a:solidFill>
              <a:latin typeface="DM Sans"/>
              <a:ea typeface="DM Sans"/>
              <a:cs typeface="DM Sans"/>
              <a:sym typeface="DM Sans"/>
            </a:endParaRPr>
          </a:p>
        </p:txBody>
      </p:sp>
      <p:sp>
        <p:nvSpPr>
          <p:cNvPr id="105" name="Google Shape;105;p29"/>
          <p:cNvSpPr txBox="1"/>
          <p:nvPr/>
        </p:nvSpPr>
        <p:spPr>
          <a:xfrm>
            <a:off x="5955750" y="2972363"/>
            <a:ext cx="1646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Herencia</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Herencia múltiple</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Poliformismo</a:t>
            </a:r>
            <a:endParaRPr b="0" i="0" sz="1200" u="none" cap="none" strike="noStrike">
              <a:solidFill>
                <a:schemeClr val="lt1"/>
              </a:solidFill>
              <a:latin typeface="DM Sans"/>
              <a:ea typeface="DM Sans"/>
              <a:cs typeface="DM Sans"/>
              <a:sym typeface="DM Sans"/>
            </a:endParaRPr>
          </a:p>
        </p:txBody>
      </p:sp>
      <p:sp>
        <p:nvSpPr>
          <p:cNvPr id="106" name="Google Shape;106;p29"/>
          <p:cNvSpPr txBox="1"/>
          <p:nvPr/>
        </p:nvSpPr>
        <p:spPr>
          <a:xfrm>
            <a:off x="3683225" y="2683775"/>
            <a:ext cx="1778400" cy="1544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1000"/>
              </a:spcBef>
              <a:spcAft>
                <a:spcPts val="0"/>
              </a:spcAft>
              <a:buClr>
                <a:schemeClr val="accent6"/>
              </a:buClr>
              <a:buSzPts val="1100"/>
              <a:buFont typeface="DM Sans"/>
              <a:buChar char="✓"/>
            </a:pPr>
            <a:r>
              <a:rPr b="0" i="0" lang="es" sz="1100" u="sng" cap="none" strike="noStrike">
                <a:solidFill>
                  <a:schemeClr val="hlink"/>
                </a:solidFill>
                <a:latin typeface="DM Sans"/>
                <a:ea typeface="DM Sans"/>
                <a:cs typeface="DM Sans"/>
                <a:sym typeface="DM Sans"/>
                <a:hlinkClick action="ppaction://hlinksldjump" r:id="rId5"/>
              </a:rPr>
              <a:t>Clases</a:t>
            </a:r>
            <a:endParaRPr b="0" i="0" sz="1100" u="none" cap="none" strike="noStrike">
              <a:solidFill>
                <a:srgbClr val="83AEFB"/>
              </a:solidFill>
              <a:latin typeface="DM Sans"/>
              <a:ea typeface="DM Sans"/>
              <a:cs typeface="DM Sans"/>
              <a:sym typeface="DM Sans"/>
            </a:endParaRPr>
          </a:p>
          <a:p>
            <a:pPr indent="-298450" lvl="0" marL="457200" marR="0" rtl="0" algn="l">
              <a:lnSpc>
                <a:spcPct val="100000"/>
              </a:lnSpc>
              <a:spcBef>
                <a:spcPts val="1000"/>
              </a:spcBef>
              <a:spcAft>
                <a:spcPts val="0"/>
              </a:spcAft>
              <a:buClr>
                <a:schemeClr val="accent6"/>
              </a:buClr>
              <a:buSzPts val="1100"/>
              <a:buFont typeface="DM Sans"/>
              <a:buChar char="✓"/>
            </a:pPr>
            <a:r>
              <a:rPr b="0" i="0" lang="es" sz="1100" u="sng" cap="none" strike="noStrike">
                <a:solidFill>
                  <a:schemeClr val="hlink"/>
                </a:solidFill>
                <a:latin typeface="DM Sans"/>
                <a:ea typeface="DM Sans"/>
                <a:cs typeface="DM Sans"/>
                <a:sym typeface="DM Sans"/>
                <a:hlinkClick action="ppaction://hlinksldjump" r:id="rId6"/>
              </a:rPr>
              <a:t>Atributos</a:t>
            </a:r>
            <a:endParaRPr b="0" i="0" sz="1100" u="none" cap="none" strike="noStrike">
              <a:solidFill>
                <a:srgbClr val="83AEFB"/>
              </a:solidFill>
              <a:latin typeface="DM Sans"/>
              <a:ea typeface="DM Sans"/>
              <a:cs typeface="DM Sans"/>
              <a:sym typeface="DM Sans"/>
            </a:endParaRPr>
          </a:p>
          <a:p>
            <a:pPr indent="-298450" lvl="0" marL="457200" marR="0" rtl="0" algn="l">
              <a:lnSpc>
                <a:spcPct val="100000"/>
              </a:lnSpc>
              <a:spcBef>
                <a:spcPts val="1000"/>
              </a:spcBef>
              <a:spcAft>
                <a:spcPts val="0"/>
              </a:spcAft>
              <a:buClr>
                <a:schemeClr val="accent6"/>
              </a:buClr>
              <a:buSzPts val="1100"/>
              <a:buFont typeface="DM Sans"/>
              <a:buChar char="✓"/>
            </a:pPr>
            <a:r>
              <a:rPr b="0" i="0" lang="es" sz="1100" u="sng" cap="none" strike="noStrike">
                <a:solidFill>
                  <a:schemeClr val="hlink"/>
                </a:solidFill>
                <a:latin typeface="DM Sans"/>
                <a:ea typeface="DM Sans"/>
                <a:cs typeface="DM Sans"/>
                <a:sym typeface="DM Sans"/>
                <a:hlinkClick action="ppaction://hlinksldjump" r:id="rId7"/>
              </a:rPr>
              <a:t>Métodos</a:t>
            </a:r>
            <a:endParaRPr sz="1100">
              <a:solidFill>
                <a:srgbClr val="83AEFB"/>
              </a:solidFill>
              <a:latin typeface="DM Sans"/>
              <a:ea typeface="DM Sans"/>
              <a:cs typeface="DM Sans"/>
              <a:sym typeface="DM Sans"/>
            </a:endParaRPr>
          </a:p>
          <a:p>
            <a:pPr indent="-298450" lvl="0" marL="457200" marR="0" rtl="0" algn="l">
              <a:lnSpc>
                <a:spcPct val="100000"/>
              </a:lnSpc>
              <a:spcBef>
                <a:spcPts val="1000"/>
              </a:spcBef>
              <a:spcAft>
                <a:spcPts val="0"/>
              </a:spcAft>
              <a:buClr>
                <a:schemeClr val="accent6"/>
              </a:buClr>
              <a:buSzPts val="1100"/>
              <a:buFont typeface="DM Sans"/>
              <a:buChar char="✓"/>
            </a:pPr>
            <a:r>
              <a:rPr lang="es" sz="1100" u="sng">
                <a:solidFill>
                  <a:srgbClr val="83AEFB"/>
                </a:solidFill>
                <a:latin typeface="DM Sans"/>
                <a:ea typeface="DM Sans"/>
                <a:cs typeface="DM Sans"/>
                <a:sym typeface="DM Sans"/>
              </a:rPr>
              <a:t>Clases anidadas</a:t>
            </a:r>
            <a:endParaRPr sz="1100" u="sng">
              <a:solidFill>
                <a:srgbClr val="83AEFB"/>
              </a:solidFill>
              <a:latin typeface="DM Sans"/>
              <a:ea typeface="DM Sans"/>
              <a:cs typeface="DM Sans"/>
              <a:sym typeface="DM Sans"/>
            </a:endParaRPr>
          </a:p>
          <a:p>
            <a:pPr indent="-298450" lvl="0" marL="457200" marR="0" rtl="0" algn="l">
              <a:lnSpc>
                <a:spcPct val="100000"/>
              </a:lnSpc>
              <a:spcBef>
                <a:spcPts val="1000"/>
              </a:spcBef>
              <a:spcAft>
                <a:spcPts val="1000"/>
              </a:spcAft>
              <a:buClr>
                <a:schemeClr val="accent6"/>
              </a:buClr>
              <a:buSzPts val="1100"/>
              <a:buFont typeface="DM Sans"/>
              <a:buChar char="✓"/>
            </a:pPr>
            <a:r>
              <a:rPr lang="es" sz="1100" u="sng">
                <a:solidFill>
                  <a:srgbClr val="83AEFB"/>
                </a:solidFill>
                <a:latin typeface="DM Sans"/>
                <a:ea typeface="DM Sans"/>
                <a:cs typeface="DM Sans"/>
                <a:sym typeface="DM Sans"/>
              </a:rPr>
              <a:t>Encapsulamiento</a:t>
            </a:r>
            <a:endParaRPr sz="1100" u="sng">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nvSpPr>
        <p:spPr>
          <a:xfrm>
            <a:off x="476250" y="2299200"/>
            <a:ext cx="4065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Nuestro código quedaría de la siguiente manera </a:t>
            </a:r>
            <a:endParaRPr b="0" i="0" sz="1350" u="none" cap="none" strike="noStrike">
              <a:solidFill>
                <a:srgbClr val="000000"/>
              </a:solidFill>
              <a:latin typeface="DM Sans"/>
              <a:ea typeface="DM Sans"/>
              <a:cs typeface="DM Sans"/>
              <a:sym typeface="DM Sans"/>
            </a:endParaRPr>
          </a:p>
        </p:txBody>
      </p:sp>
      <p:pic>
        <p:nvPicPr>
          <p:cNvPr descr="Texto&#10;&#10;Descripción generada automáticamente" id="330" name="Google Shape;330;p56"/>
          <p:cNvPicPr preferRelativeResize="0"/>
          <p:nvPr/>
        </p:nvPicPr>
        <p:blipFill rotWithShape="1">
          <a:blip r:embed="rId3">
            <a:alphaModFix/>
          </a:blip>
          <a:srcRect b="0" l="0" r="0" t="0"/>
          <a:stretch/>
        </p:blipFill>
        <p:spPr>
          <a:xfrm>
            <a:off x="5095525" y="451175"/>
            <a:ext cx="3572226" cy="4139874"/>
          </a:xfrm>
          <a:prstGeom prst="rect">
            <a:avLst/>
          </a:prstGeom>
          <a:noFill/>
          <a:ln>
            <a:noFill/>
          </a:ln>
        </p:spPr>
      </p:pic>
      <p:grpSp>
        <p:nvGrpSpPr>
          <p:cNvPr id="331" name="Google Shape;331;p56"/>
          <p:cNvGrpSpPr/>
          <p:nvPr/>
        </p:nvGrpSpPr>
        <p:grpSpPr>
          <a:xfrm>
            <a:off x="7928851" y="468323"/>
            <a:ext cx="738900" cy="738900"/>
            <a:chOff x="473351" y="619523"/>
            <a:chExt cx="738900" cy="738900"/>
          </a:xfrm>
        </p:grpSpPr>
        <p:sp>
          <p:nvSpPr>
            <p:cNvPr id="332" name="Google Shape;332;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3" name="Google Shape;333;p56"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p57"/>
          <p:cNvGrpSpPr/>
          <p:nvPr/>
        </p:nvGrpSpPr>
        <p:grpSpPr>
          <a:xfrm>
            <a:off x="4202556" y="994173"/>
            <a:ext cx="738900" cy="738900"/>
            <a:chOff x="974706" y="2467173"/>
            <a:chExt cx="738900" cy="738900"/>
          </a:xfrm>
        </p:grpSpPr>
        <p:sp>
          <p:nvSpPr>
            <p:cNvPr id="339" name="Google Shape;339;p5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p5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41" name="Google Shape;341;p57"/>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Trabajando con DrawIO</a:t>
            </a:r>
            <a:endParaRPr b="1" i="0" sz="4000" u="none" cap="none" strike="noStrike">
              <a:solidFill>
                <a:schemeClr val="dk1"/>
              </a:solidFill>
              <a:latin typeface="DM Sans"/>
              <a:ea typeface="DM Sans"/>
              <a:cs typeface="DM Sans"/>
              <a:sym typeface="DM Sans"/>
            </a:endParaRPr>
          </a:p>
        </p:txBody>
      </p:sp>
      <p:sp>
        <p:nvSpPr>
          <p:cNvPr id="342" name="Google Shape;342;p57"/>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343" name="Google Shape;343;p57"/>
          <p:cNvSpPr txBox="1"/>
          <p:nvPr/>
        </p:nvSpPr>
        <p:spPr>
          <a:xfrm>
            <a:off x="987300" y="2947538"/>
            <a:ext cx="7169400" cy="80018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Crear un Diagrama de Clase, utilizando la herramienta de DrawIO</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grpSp>
        <p:nvGrpSpPr>
          <p:cNvPr id="348" name="Google Shape;348;p58"/>
          <p:cNvGrpSpPr/>
          <p:nvPr/>
        </p:nvGrpSpPr>
        <p:grpSpPr>
          <a:xfrm>
            <a:off x="457347" y="468298"/>
            <a:ext cx="431074" cy="431074"/>
            <a:chOff x="974706" y="2467173"/>
            <a:chExt cx="738900" cy="738900"/>
          </a:xfrm>
        </p:grpSpPr>
        <p:sp>
          <p:nvSpPr>
            <p:cNvPr id="349" name="Google Shape;349;p5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0" name="Google Shape;350;p5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51" name="Google Shape;351;p58"/>
          <p:cNvSpPr txBox="1"/>
          <p:nvPr/>
        </p:nvSpPr>
        <p:spPr>
          <a:xfrm>
            <a:off x="501450" y="1081750"/>
            <a:ext cx="7791650" cy="738633"/>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Trabajando con DrawIO</a:t>
            </a:r>
            <a:endParaRPr b="1" i="0" sz="4000" u="none" cap="none" strike="noStrike">
              <a:solidFill>
                <a:schemeClr val="dk1"/>
              </a:solidFill>
              <a:latin typeface="DM Sans"/>
              <a:ea typeface="DM Sans"/>
              <a:cs typeface="DM Sans"/>
              <a:sym typeface="DM Sans"/>
            </a:endParaRPr>
          </a:p>
        </p:txBody>
      </p:sp>
      <p:pic>
        <p:nvPicPr>
          <p:cNvPr id="352" name="Google Shape;352;p5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53" name="Google Shape;353;p58"/>
          <p:cNvSpPr txBox="1"/>
          <p:nvPr/>
        </p:nvSpPr>
        <p:spPr>
          <a:xfrm>
            <a:off x="501450" y="1940809"/>
            <a:ext cx="8118300" cy="2034300"/>
          </a:xfrm>
          <a:prstGeom prst="rect">
            <a:avLst/>
          </a:prstGeom>
          <a:noFill/>
          <a:ln>
            <a:noFill/>
          </a:ln>
        </p:spPr>
        <p:txBody>
          <a:bodyPr anchorCtr="0" anchor="t" bIns="91425" lIns="91425" spcFirstLastPara="1" rIns="91425" wrap="square" tIns="91425">
            <a:spAutoFit/>
          </a:bodyPr>
          <a:lstStyle/>
          <a:p>
            <a:pPr indent="0" lvl="0" marL="0" marR="0" rtl="0" algn="l">
              <a:lnSpc>
                <a:spcPct val="107000"/>
              </a:lnSpc>
              <a:spcBef>
                <a:spcPts val="0"/>
              </a:spcBef>
              <a:spcAft>
                <a:spcPts val="0"/>
              </a:spcAft>
              <a:buNone/>
            </a:pPr>
            <a:r>
              <a:rPr b="1" lang="es" sz="1350" u="none" cap="none" strike="noStrike">
                <a:solidFill>
                  <a:srgbClr val="000000"/>
                </a:solidFill>
                <a:latin typeface="DM Sans"/>
                <a:ea typeface="DM Sans"/>
                <a:cs typeface="DM Sans"/>
                <a:sym typeface="DM Sans"/>
              </a:rPr>
              <a:t>Consigna: </a:t>
            </a:r>
            <a:endParaRPr sz="1350" u="none" cap="none" strike="noStrike">
              <a:solidFill>
                <a:srgbClr val="000000"/>
              </a:solidFill>
              <a:latin typeface="DM Sans"/>
              <a:ea typeface="DM Sans"/>
              <a:cs typeface="DM Sans"/>
              <a:sym typeface="DM Sans"/>
            </a:endParaRPr>
          </a:p>
          <a:p>
            <a:pPr indent="0" lvl="0" marL="0" marR="0" rtl="0" algn="l">
              <a:lnSpc>
                <a:spcPct val="107000"/>
              </a:lnSpc>
              <a:spcBef>
                <a:spcPts val="800"/>
              </a:spcBef>
              <a:spcAft>
                <a:spcPts val="0"/>
              </a:spcAft>
              <a:buNone/>
            </a:pPr>
            <a:r>
              <a:rPr lang="es" sz="1350" u="none" cap="none" strike="noStrike">
                <a:solidFill>
                  <a:srgbClr val="000000"/>
                </a:solidFill>
                <a:latin typeface="DM Sans"/>
                <a:ea typeface="DM Sans"/>
                <a:cs typeface="DM Sans"/>
                <a:sym typeface="DM Sans"/>
              </a:rPr>
              <a:t>Crear una clase llamada </a:t>
            </a:r>
            <a:r>
              <a:rPr b="1" lang="es" sz="1350" u="none" cap="none" strike="noStrike">
                <a:solidFill>
                  <a:srgbClr val="000000"/>
                </a:solidFill>
                <a:latin typeface="DM Sans"/>
                <a:ea typeface="DM Sans"/>
                <a:cs typeface="DM Sans"/>
                <a:sym typeface="DM Sans"/>
              </a:rPr>
              <a:t>Alumno</a:t>
            </a:r>
            <a:r>
              <a:rPr lang="es" sz="1350" u="none" cap="none" strike="noStrike">
                <a:solidFill>
                  <a:srgbClr val="000000"/>
                </a:solidFill>
                <a:latin typeface="DM Sans"/>
                <a:ea typeface="DM Sans"/>
                <a:cs typeface="DM Sans"/>
                <a:sym typeface="DM Sans"/>
              </a:rPr>
              <a:t>, que posea como atributos de instancia el nombre y la nota del estudiante. Como métodos propios de la clase, se deberán definir correspondientemente el constructor, el método imprimir y resultado. </a:t>
            </a:r>
            <a:endParaRPr sz="1350">
              <a:latin typeface="DM Sans"/>
              <a:ea typeface="DM Sans"/>
              <a:cs typeface="DM Sans"/>
              <a:sym typeface="DM Sans"/>
            </a:endParaRPr>
          </a:p>
          <a:p>
            <a:pPr indent="0" lvl="0" marL="0" marR="0" rtl="0" algn="l">
              <a:lnSpc>
                <a:spcPct val="107000"/>
              </a:lnSpc>
              <a:spcBef>
                <a:spcPts val="800"/>
              </a:spcBef>
              <a:spcAft>
                <a:spcPts val="0"/>
              </a:spcAft>
              <a:buNone/>
            </a:pPr>
            <a:r>
              <a:rPr b="1" lang="es" sz="1350" u="none" cap="none" strike="noStrike">
                <a:solidFill>
                  <a:srgbClr val="000000"/>
                </a:solidFill>
                <a:latin typeface="DM Sans"/>
                <a:ea typeface="DM Sans"/>
                <a:cs typeface="DM Sans"/>
                <a:sym typeface="DM Sans"/>
              </a:rPr>
              <a:t>Aclaración: </a:t>
            </a:r>
            <a:r>
              <a:rPr lang="es" sz="1350" u="none" cap="none" strike="noStrike">
                <a:solidFill>
                  <a:srgbClr val="000000"/>
                </a:solidFill>
                <a:latin typeface="DM Sans"/>
                <a:ea typeface="DM Sans"/>
                <a:cs typeface="DM Sans"/>
                <a:sym typeface="DM Sans"/>
              </a:rPr>
              <a:t>Tanto los atributos como métodos, son de tipo públicos.</a:t>
            </a:r>
            <a:endParaRPr sz="1350">
              <a:latin typeface="DM Sans"/>
              <a:ea typeface="DM Sans"/>
              <a:cs typeface="DM Sans"/>
              <a:sym typeface="DM Sans"/>
            </a:endParaRPr>
          </a:p>
          <a:p>
            <a:pPr indent="0" lvl="0" marL="0" marR="0" rtl="0" algn="l">
              <a:lnSpc>
                <a:spcPct val="107000"/>
              </a:lnSpc>
              <a:spcBef>
                <a:spcPts val="800"/>
              </a:spcBef>
              <a:spcAft>
                <a:spcPts val="800"/>
              </a:spcAft>
              <a:buNone/>
            </a:pPr>
            <a:r>
              <a:rPr b="1" lang="es" sz="1350" u="none" cap="none" strike="noStrike">
                <a:solidFill>
                  <a:srgbClr val="000000"/>
                </a:solidFill>
                <a:latin typeface="DM Sans"/>
                <a:ea typeface="DM Sans"/>
                <a:cs typeface="DM Sans"/>
                <a:sym typeface="DM Sans"/>
              </a:rPr>
              <a:t>Importante:</a:t>
            </a:r>
            <a:r>
              <a:rPr lang="es" sz="1350" u="none" cap="none" strike="noStrike">
                <a:solidFill>
                  <a:srgbClr val="000000"/>
                </a:solidFill>
                <a:latin typeface="DM Sans"/>
                <a:ea typeface="DM Sans"/>
                <a:cs typeface="DM Sans"/>
                <a:sym typeface="DM Sans"/>
              </a:rPr>
              <a:t> En la siguiente actividad en clase, implementaremos nuestro Diagrama de Clase, directamente en Python. </a:t>
            </a:r>
            <a:endParaRPr sz="1350" u="none" cap="none" strike="noStrike">
              <a:solidFill>
                <a:srgbClr val="000000"/>
              </a:solidFill>
              <a:latin typeface="DM Sans"/>
              <a:ea typeface="DM Sans"/>
              <a:cs typeface="DM Sans"/>
              <a:sym typeface="DM Sans"/>
            </a:endParaRPr>
          </a:p>
        </p:txBody>
      </p:sp>
      <p:sp>
        <p:nvSpPr>
          <p:cNvPr id="354" name="Google Shape;354;p5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60" name="Google Shape;360;p5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Métodos especiales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son?</a:t>
            </a:r>
            <a:endParaRPr b="1" i="0" sz="4000" u="none" cap="none" strike="noStrike">
              <a:solidFill>
                <a:schemeClr val="dk1"/>
              </a:solidFill>
              <a:latin typeface="DM Sans"/>
              <a:ea typeface="DM Sans"/>
              <a:cs typeface="DM Sans"/>
              <a:sym typeface="DM Sans"/>
            </a:endParaRPr>
          </a:p>
        </p:txBody>
      </p:sp>
      <p:sp>
        <p:nvSpPr>
          <p:cNvPr id="371" name="Google Shape;371;p61"/>
          <p:cNvSpPr txBox="1"/>
          <p:nvPr/>
        </p:nvSpPr>
        <p:spPr>
          <a:xfrm>
            <a:off x="501450" y="2314250"/>
            <a:ext cx="66810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Los métodos mágicos de las clases Python son aquellos que comienzan y terminan con dos caracteres subrayados. Son de suma importancia ya que muchas de las operaciones que se hacen con clases en Python utilizan estos métodos, como puede ser la creación del objeto</a:t>
            </a:r>
            <a:r>
              <a:rPr b="1" i="0" lang="es" sz="1350" u="none" cap="none" strike="noStrike">
                <a:solidFill>
                  <a:srgbClr val="000000"/>
                </a:solidFill>
                <a:highlight>
                  <a:schemeClr val="accent6"/>
                </a:highlight>
                <a:latin typeface="DM Sans"/>
                <a:ea typeface="DM Sans"/>
                <a:cs typeface="DM Sans"/>
                <a:sym typeface="DM Sans"/>
              </a:rPr>
              <a:t> (__init__)</a:t>
            </a:r>
            <a:r>
              <a:rPr b="0" i="0" lang="es" sz="1350" u="none" cap="none" strike="noStrike">
                <a:solidFill>
                  <a:srgbClr val="000000"/>
                </a:solidFill>
                <a:latin typeface="DM Sans"/>
                <a:ea typeface="DM Sans"/>
                <a:cs typeface="DM Sans"/>
                <a:sym typeface="DM Sans"/>
              </a:rPr>
              <a:t> o generar una cadena que los represente </a:t>
            </a:r>
            <a:r>
              <a:rPr b="1" i="0" lang="es" sz="1350" u="none" cap="none" strike="noStrike">
                <a:solidFill>
                  <a:srgbClr val="000000"/>
                </a:solidFill>
                <a:highlight>
                  <a:schemeClr val="accent6"/>
                </a:highlight>
                <a:latin typeface="DM Sans"/>
                <a:ea typeface="DM Sans"/>
                <a:cs typeface="DM Sans"/>
                <a:sym typeface="DM Sans"/>
              </a:rPr>
              <a:t>(__str__)</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p:txBody>
      </p:sp>
      <p:sp>
        <p:nvSpPr>
          <p:cNvPr id="372" name="Google Shape;372;p61"/>
          <p:cNvSpPr txBox="1"/>
          <p:nvPr/>
        </p:nvSpPr>
        <p:spPr>
          <a:xfrm>
            <a:off x="476250" y="4591050"/>
            <a:ext cx="297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analyticslane.com</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descr="Texto&#10;&#10;Descripción generada automáticamente" id="377" name="Google Shape;377;p62"/>
          <p:cNvPicPr preferRelativeResize="0"/>
          <p:nvPr/>
        </p:nvPicPr>
        <p:blipFill rotWithShape="1">
          <a:blip r:embed="rId3">
            <a:alphaModFix/>
          </a:blip>
          <a:srcRect b="0" l="0" r="0" t="0"/>
          <a:stretch/>
        </p:blipFill>
        <p:spPr>
          <a:xfrm>
            <a:off x="5683824" y="496300"/>
            <a:ext cx="2983926" cy="4150899"/>
          </a:xfrm>
          <a:prstGeom prst="rect">
            <a:avLst/>
          </a:prstGeom>
          <a:noFill/>
          <a:ln>
            <a:noFill/>
          </a:ln>
        </p:spPr>
      </p:pic>
      <p:grpSp>
        <p:nvGrpSpPr>
          <p:cNvPr id="378" name="Google Shape;378;p62"/>
          <p:cNvGrpSpPr/>
          <p:nvPr/>
        </p:nvGrpSpPr>
        <p:grpSpPr>
          <a:xfrm>
            <a:off x="7928851" y="468323"/>
            <a:ext cx="738900" cy="738900"/>
            <a:chOff x="473351" y="619523"/>
            <a:chExt cx="738900" cy="738900"/>
          </a:xfrm>
        </p:grpSpPr>
        <p:sp>
          <p:nvSpPr>
            <p:cNvPr id="379" name="Google Shape;379;p6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2"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381" name="Google Shape;381;p62"/>
          <p:cNvSpPr txBox="1"/>
          <p:nvPr/>
        </p:nvSpPr>
        <p:spPr>
          <a:xfrm>
            <a:off x="476250" y="468325"/>
            <a:ext cx="51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Métodos especiales</a:t>
            </a:r>
            <a:endParaRPr b="1" i="0" sz="4000" u="none" cap="none" strike="noStrike">
              <a:solidFill>
                <a:schemeClr val="dk1"/>
              </a:solidFill>
              <a:latin typeface="DM Sans"/>
              <a:ea typeface="DM Sans"/>
              <a:cs typeface="DM Sans"/>
              <a:sym typeface="DM Sans"/>
            </a:endParaRPr>
          </a:p>
        </p:txBody>
      </p:sp>
      <p:sp>
        <p:nvSpPr>
          <p:cNvPr id="382" name="Google Shape;382;p62"/>
          <p:cNvSpPr txBox="1"/>
          <p:nvPr/>
        </p:nvSpPr>
        <p:spPr>
          <a:xfrm>
            <a:off x="476250" y="1927025"/>
            <a:ext cx="4892700" cy="2158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Todos estos métodos tienen un primer parámetro que hace referencia al propio objeto, que por convenio se suele llamar </a:t>
            </a:r>
            <a:r>
              <a:rPr b="1" i="0" lang="es" sz="1350" u="none" cap="none" strike="noStrike">
                <a:solidFill>
                  <a:schemeClr val="dk1"/>
                </a:solidFill>
                <a:highlight>
                  <a:schemeClr val="lt1"/>
                </a:highlight>
                <a:latin typeface="DM Sans"/>
                <a:ea typeface="DM Sans"/>
                <a:cs typeface="DM Sans"/>
                <a:sym typeface="DM Sans"/>
              </a:rPr>
              <a:t>self.</a:t>
            </a:r>
            <a:r>
              <a:rPr b="0" i="0" lang="es" sz="1350" u="none" cap="none" strike="noStrike">
                <a:solidFill>
                  <a:schemeClr val="dk1"/>
                </a:solidFill>
                <a:highlight>
                  <a:schemeClr val="lt1"/>
                </a:highlight>
                <a:latin typeface="DM Sans"/>
                <a:ea typeface="DM Sans"/>
                <a:cs typeface="DM Sans"/>
                <a:sym typeface="DM Sans"/>
              </a:rPr>
              <a:t> Siendo el resto de los parámetros del método variables. </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Veamos a continuación algunos de estos métodos y cuál es su finalidad.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63"/>
          <p:cNvGrpSpPr/>
          <p:nvPr/>
        </p:nvGrpSpPr>
        <p:grpSpPr>
          <a:xfrm>
            <a:off x="7928851" y="468323"/>
            <a:ext cx="738900" cy="738900"/>
            <a:chOff x="473351" y="619523"/>
            <a:chExt cx="738900" cy="738900"/>
          </a:xfrm>
        </p:grpSpPr>
        <p:sp>
          <p:nvSpPr>
            <p:cNvPr id="388" name="Google Shape;388;p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9" name="Google Shape;389;p6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90" name="Google Shape;390;p63"/>
          <p:cNvSpPr txBox="1"/>
          <p:nvPr/>
        </p:nvSpPr>
        <p:spPr>
          <a:xfrm>
            <a:off x="476250" y="468325"/>
            <a:ext cx="51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_init_</a:t>
            </a:r>
            <a:endParaRPr b="1" i="0" sz="4000" u="none" cap="none" strike="noStrike">
              <a:solidFill>
                <a:schemeClr val="dk1"/>
              </a:solidFill>
              <a:latin typeface="DM Sans"/>
              <a:ea typeface="DM Sans"/>
              <a:cs typeface="DM Sans"/>
              <a:sym typeface="DM Sans"/>
            </a:endParaRPr>
          </a:p>
        </p:txBody>
      </p:sp>
      <p:sp>
        <p:nvSpPr>
          <p:cNvPr id="391" name="Google Shape;391;p63"/>
          <p:cNvSpPr txBox="1"/>
          <p:nvPr/>
        </p:nvSpPr>
        <p:spPr>
          <a:xfrm>
            <a:off x="476250" y="1927025"/>
            <a:ext cx="4892700" cy="1950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El método mágico más utilizado en las clases de python es el constructor. Empleado para crear cada una de las instancias de las clases. No tiene una cantidad fija de parámetros, ya que estos dependen de las propiedades que tenga el objeto. Por ejemplo, se puede crear un objeto Vector:</a:t>
            </a:r>
            <a:endParaRPr b="0" i="0" sz="1350" u="none" cap="none" strike="noStrike">
              <a:solidFill>
                <a:schemeClr val="dk1"/>
              </a:solidFill>
              <a:highlight>
                <a:schemeClr val="lt1"/>
              </a:highlight>
              <a:latin typeface="DM Sans"/>
              <a:ea typeface="DM Sans"/>
              <a:cs typeface="DM Sans"/>
              <a:sym typeface="DM Sans"/>
            </a:endParaRPr>
          </a:p>
        </p:txBody>
      </p:sp>
      <p:sp>
        <p:nvSpPr>
          <p:cNvPr id="392" name="Google Shape;392;p63"/>
          <p:cNvSpPr txBox="1"/>
          <p:nvPr/>
        </p:nvSpPr>
        <p:spPr>
          <a:xfrm>
            <a:off x="5630550" y="1927025"/>
            <a:ext cx="3000000" cy="16440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class Vector():</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def __init__(self, data):</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self._data = data</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v = Vector([1,2])</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print(v)</a:t>
            </a:r>
            <a:endParaRPr b="0" i="0" sz="1400" u="none" cap="none" strike="noStrike">
              <a:solidFill>
                <a:srgbClr val="FFFFFF"/>
              </a:solidFill>
              <a:highlight>
                <a:srgbClr val="595959"/>
              </a:highlight>
              <a:latin typeface="Roboto Mono"/>
              <a:ea typeface="Roboto Mono"/>
              <a:cs typeface="Roboto Mono"/>
              <a:sym typeface="Roboto Mono"/>
            </a:endParaRPr>
          </a:p>
        </p:txBody>
      </p:sp>
      <p:sp>
        <p:nvSpPr>
          <p:cNvPr id="393" name="Google Shape;393;p63"/>
          <p:cNvSpPr txBox="1"/>
          <p:nvPr/>
        </p:nvSpPr>
        <p:spPr>
          <a:xfrm>
            <a:off x="476250" y="4597725"/>
            <a:ext cx="297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4"/>
              </a:rPr>
              <a:t>analyticslane.com</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4"/>
          <p:cNvSpPr txBox="1"/>
          <p:nvPr/>
        </p:nvSpPr>
        <p:spPr>
          <a:xfrm>
            <a:off x="476250" y="468325"/>
            <a:ext cx="51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_str_</a:t>
            </a:r>
            <a:endParaRPr b="1" i="0" sz="4000" u="none" cap="none" strike="noStrike">
              <a:solidFill>
                <a:schemeClr val="dk1"/>
              </a:solidFill>
              <a:latin typeface="DM Sans"/>
              <a:ea typeface="DM Sans"/>
              <a:cs typeface="DM Sans"/>
              <a:sym typeface="DM Sans"/>
            </a:endParaRPr>
          </a:p>
        </p:txBody>
      </p:sp>
      <p:sp>
        <p:nvSpPr>
          <p:cNvPr id="399" name="Google Shape;399;p64"/>
          <p:cNvSpPr txBox="1"/>
          <p:nvPr/>
        </p:nvSpPr>
        <p:spPr>
          <a:xfrm>
            <a:off x="476250" y="1927025"/>
            <a:ext cx="8036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Posiblemente el segundo método más utilizado, con el que se crea una representación del objeto con significado para las personas. </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En el ejemplo anterior, </a:t>
            </a:r>
            <a:r>
              <a:rPr b="1" i="0" lang="es" sz="1350" u="none" cap="none" strike="noStrike">
                <a:solidFill>
                  <a:schemeClr val="dk1"/>
                </a:solidFill>
                <a:highlight>
                  <a:schemeClr val="accent6"/>
                </a:highlight>
                <a:latin typeface="DM Sans"/>
                <a:ea typeface="DM Sans"/>
                <a:cs typeface="DM Sans"/>
                <a:sym typeface="DM Sans"/>
              </a:rPr>
              <a:t>al imprimir el objeto, se ha visto una cadena que indica el tipo de objeto y una dirección</a:t>
            </a:r>
            <a:r>
              <a:rPr b="0" i="0" lang="es" sz="1350" u="none" cap="none" strike="noStrike">
                <a:solidFill>
                  <a:schemeClr val="dk1"/>
                </a:solidFill>
                <a:highlight>
                  <a:schemeClr val="lt1"/>
                </a:highlight>
                <a:latin typeface="DM Sans"/>
                <a:ea typeface="DM Sans"/>
                <a:cs typeface="DM Sans"/>
                <a:sym typeface="DM Sans"/>
              </a:rPr>
              <a:t>. Lo que generalmente no tiene sentido para las personas.</a:t>
            </a:r>
            <a:endParaRPr b="0" i="0" sz="1350" u="none" cap="none" strike="noStrike">
              <a:solidFill>
                <a:schemeClr val="dk1"/>
              </a:solidFill>
              <a:highlight>
                <a:schemeClr val="lt1"/>
              </a:highlight>
              <a:latin typeface="DM Sans"/>
              <a:ea typeface="DM Sans"/>
              <a:cs typeface="DM Sans"/>
              <a:sym typeface="DM Sans"/>
            </a:endParaRPr>
          </a:p>
        </p:txBody>
      </p:sp>
      <p:sp>
        <p:nvSpPr>
          <p:cNvPr id="400" name="Google Shape;400;p64"/>
          <p:cNvSpPr txBox="1"/>
          <p:nvPr/>
        </p:nvSpPr>
        <p:spPr>
          <a:xfrm>
            <a:off x="476250" y="4597725"/>
            <a:ext cx="297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analyticslane.com</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5"/>
          <p:cNvSpPr txBox="1"/>
          <p:nvPr/>
        </p:nvSpPr>
        <p:spPr>
          <a:xfrm>
            <a:off x="476250" y="468325"/>
            <a:ext cx="51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_str_</a:t>
            </a:r>
            <a:endParaRPr b="1" i="0" sz="4000" u="none" cap="none" strike="noStrike">
              <a:solidFill>
                <a:schemeClr val="dk1"/>
              </a:solidFill>
              <a:latin typeface="DM Sans"/>
              <a:ea typeface="DM Sans"/>
              <a:cs typeface="DM Sans"/>
              <a:sym typeface="DM Sans"/>
            </a:endParaRPr>
          </a:p>
        </p:txBody>
      </p:sp>
      <p:sp>
        <p:nvSpPr>
          <p:cNvPr id="406" name="Google Shape;406;p65"/>
          <p:cNvSpPr txBox="1"/>
          <p:nvPr/>
        </p:nvSpPr>
        <p:spPr>
          <a:xfrm>
            <a:off x="476250" y="2333100"/>
            <a:ext cx="5028300" cy="704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Un problema que se puede solucionar con el método __str__.</a:t>
            </a:r>
            <a:endParaRPr b="0" i="0" sz="1350" u="none" cap="none" strike="noStrike">
              <a:solidFill>
                <a:schemeClr val="dk1"/>
              </a:solidFill>
              <a:highlight>
                <a:schemeClr val="lt1"/>
              </a:highlight>
              <a:latin typeface="DM Sans"/>
              <a:ea typeface="DM Sans"/>
              <a:cs typeface="DM Sans"/>
              <a:sym typeface="DM Sans"/>
            </a:endParaRPr>
          </a:p>
        </p:txBody>
      </p:sp>
      <p:sp>
        <p:nvSpPr>
          <p:cNvPr id="407" name="Google Shape;407;p65"/>
          <p:cNvSpPr txBox="1"/>
          <p:nvPr/>
        </p:nvSpPr>
        <p:spPr>
          <a:xfrm>
            <a:off x="476250" y="4597725"/>
            <a:ext cx="297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analyticslane.com</a:t>
            </a:r>
            <a:endParaRPr b="0" i="0" sz="1100" u="none" cap="none" strike="noStrike">
              <a:solidFill>
                <a:schemeClr val="accent5"/>
              </a:solidFill>
              <a:latin typeface="DM Sans"/>
              <a:ea typeface="DM Sans"/>
              <a:cs typeface="DM Sans"/>
              <a:sym typeface="DM Sans"/>
            </a:endParaRPr>
          </a:p>
        </p:txBody>
      </p:sp>
      <p:pic>
        <p:nvPicPr>
          <p:cNvPr id="408" name="Google Shape;408;p65"/>
          <p:cNvPicPr preferRelativeResize="0"/>
          <p:nvPr/>
        </p:nvPicPr>
        <p:blipFill rotWithShape="1">
          <a:blip r:embed="rId4">
            <a:alphaModFix/>
          </a:blip>
          <a:srcRect b="0" l="0" r="0" t="0"/>
          <a:stretch/>
        </p:blipFill>
        <p:spPr>
          <a:xfrm>
            <a:off x="7886925" y="447362"/>
            <a:ext cx="780825" cy="780825"/>
          </a:xfrm>
          <a:prstGeom prst="rect">
            <a:avLst/>
          </a:prstGeom>
          <a:noFill/>
          <a:ln>
            <a:noFill/>
          </a:ln>
        </p:spPr>
      </p:pic>
      <p:sp>
        <p:nvSpPr>
          <p:cNvPr id="409" name="Google Shape;409;p65"/>
          <p:cNvSpPr txBox="1"/>
          <p:nvPr/>
        </p:nvSpPr>
        <p:spPr>
          <a:xfrm>
            <a:off x="5101075" y="1433925"/>
            <a:ext cx="3000000" cy="27060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class Vector():</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def __init__(self, data):</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self._data = data</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def __str__(self):</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return f"The values are: {self._data}"</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v = Vector([1,2])</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print(v)</a:t>
            </a:r>
            <a:endParaRPr b="0" i="0" sz="1400" u="none" cap="none" strike="noStrike">
              <a:solidFill>
                <a:srgbClr val="FFFFFF"/>
              </a:solidFill>
              <a:highlight>
                <a:srgbClr val="595959"/>
              </a:highlight>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12" name="Google Shape;112;p30"/>
          <p:cNvPicPr preferRelativeResize="0"/>
          <p:nvPr/>
        </p:nvPicPr>
        <p:blipFill rotWithShape="1">
          <a:blip r:embed="rId3">
            <a:alphaModFix/>
          </a:blip>
          <a:srcRect b="0" l="0" r="0" t="0"/>
          <a:stretch/>
        </p:blipFill>
        <p:spPr>
          <a:xfrm>
            <a:off x="2172438" y="1738950"/>
            <a:ext cx="196975" cy="196975"/>
          </a:xfrm>
          <a:prstGeom prst="rect">
            <a:avLst/>
          </a:prstGeom>
          <a:noFill/>
          <a:ln>
            <a:noFill/>
          </a:ln>
        </p:spPr>
      </p:pic>
      <p:sp>
        <p:nvSpPr>
          <p:cNvPr id="113" name="Google Shape;113;p30"/>
          <p:cNvSpPr txBox="1"/>
          <p:nvPr/>
        </p:nvSpPr>
        <p:spPr>
          <a:xfrm>
            <a:off x="2690561" y="1645250"/>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Conocer </a:t>
            </a:r>
            <a:r>
              <a:rPr b="0" i="0" lang="es" sz="1350" u="none" cap="none" strike="noStrike">
                <a:solidFill>
                  <a:schemeClr val="lt1"/>
                </a:solidFill>
                <a:latin typeface="DM Sans"/>
                <a:ea typeface="DM Sans"/>
                <a:cs typeface="DM Sans"/>
                <a:sym typeface="DM Sans"/>
              </a:rPr>
              <a:t>los métodos y atributos. </a:t>
            </a:r>
            <a:endParaRPr b="0" i="0" sz="1350" u="none" cap="none" strike="noStrike">
              <a:solidFill>
                <a:schemeClr val="lt1"/>
              </a:solidFill>
              <a:latin typeface="DM Sans"/>
              <a:ea typeface="DM Sans"/>
              <a:cs typeface="DM Sans"/>
              <a:sym typeface="DM Sans"/>
            </a:endParaRPr>
          </a:p>
        </p:txBody>
      </p:sp>
      <p:pic>
        <p:nvPicPr>
          <p:cNvPr id="114" name="Google Shape;114;p30"/>
          <p:cNvPicPr preferRelativeResize="0"/>
          <p:nvPr/>
        </p:nvPicPr>
        <p:blipFill rotWithShape="1">
          <a:blip r:embed="rId3">
            <a:alphaModFix/>
          </a:blip>
          <a:srcRect b="0" l="0" r="0" t="0"/>
          <a:stretch/>
        </p:blipFill>
        <p:spPr>
          <a:xfrm>
            <a:off x="2172138" y="2448550"/>
            <a:ext cx="196975" cy="196975"/>
          </a:xfrm>
          <a:prstGeom prst="rect">
            <a:avLst/>
          </a:prstGeom>
          <a:noFill/>
          <a:ln>
            <a:noFill/>
          </a:ln>
        </p:spPr>
      </p:pic>
      <p:sp>
        <p:nvSpPr>
          <p:cNvPr id="115" name="Google Shape;115;p30"/>
          <p:cNvSpPr txBox="1"/>
          <p:nvPr/>
        </p:nvSpPr>
        <p:spPr>
          <a:xfrm>
            <a:off x="2690561" y="2324575"/>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Crear</a:t>
            </a:r>
            <a:r>
              <a:rPr b="0" i="0" lang="es" sz="1350" u="none" cap="none" strike="noStrike">
                <a:solidFill>
                  <a:schemeClr val="lt1"/>
                </a:solidFill>
                <a:latin typeface="DM Sans"/>
                <a:ea typeface="DM Sans"/>
                <a:cs typeface="DM Sans"/>
                <a:sym typeface="DM Sans"/>
              </a:rPr>
              <a:t> los primeros objetos y anidarlos.</a:t>
            </a:r>
            <a:endParaRPr b="1" i="0" sz="1350" u="none" cap="none" strike="noStrike">
              <a:solidFill>
                <a:schemeClr val="lt1"/>
              </a:solidFill>
              <a:latin typeface="DM Sans"/>
              <a:ea typeface="DM Sans"/>
              <a:cs typeface="DM Sans"/>
              <a:sym typeface="DM Sans"/>
            </a:endParaRPr>
          </a:p>
        </p:txBody>
      </p:sp>
      <p:pic>
        <p:nvPicPr>
          <p:cNvPr id="116" name="Google Shape;116;p30"/>
          <p:cNvPicPr preferRelativeResize="0"/>
          <p:nvPr/>
        </p:nvPicPr>
        <p:blipFill rotWithShape="1">
          <a:blip r:embed="rId3">
            <a:alphaModFix/>
          </a:blip>
          <a:srcRect b="0" l="0" r="0" t="0"/>
          <a:stretch/>
        </p:blipFill>
        <p:spPr>
          <a:xfrm>
            <a:off x="2172138" y="3203575"/>
            <a:ext cx="196975" cy="196975"/>
          </a:xfrm>
          <a:prstGeom prst="rect">
            <a:avLst/>
          </a:prstGeom>
          <a:noFill/>
          <a:ln>
            <a:noFill/>
          </a:ln>
        </p:spPr>
      </p:pic>
      <p:sp>
        <p:nvSpPr>
          <p:cNvPr id="117" name="Google Shape;117;p30"/>
          <p:cNvSpPr txBox="1"/>
          <p:nvPr/>
        </p:nvSpPr>
        <p:spPr>
          <a:xfrm>
            <a:off x="2690561" y="3105850"/>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Identificar</a:t>
            </a:r>
            <a:r>
              <a:rPr b="0" i="0" lang="es" sz="1350" u="none" cap="none" strike="noStrike">
                <a:solidFill>
                  <a:schemeClr val="lt1"/>
                </a:solidFill>
                <a:latin typeface="DM Sans"/>
                <a:ea typeface="DM Sans"/>
                <a:cs typeface="DM Sans"/>
                <a:sym typeface="DM Sans"/>
              </a:rPr>
              <a:t> los principios del encapsulamiento.</a:t>
            </a:r>
            <a:endParaRPr b="0" i="0" sz="1350" u="none" cap="none" strike="noStrike">
              <a:solidFill>
                <a:schemeClr val="lt1"/>
              </a:solidFill>
              <a:latin typeface="DM Sans"/>
              <a:ea typeface="DM Sans"/>
              <a:cs typeface="DM Sans"/>
              <a:sym typeface="DM Sans"/>
            </a:endParaRPr>
          </a:p>
        </p:txBody>
      </p:sp>
      <p:cxnSp>
        <p:nvCxnSpPr>
          <p:cNvPr id="118" name="Google Shape;118;p30"/>
          <p:cNvCxnSpPr>
            <a:stCxn id="112" idx="2"/>
            <a:endCxn id="114" idx="0"/>
          </p:cNvCxnSpPr>
          <p:nvPr/>
        </p:nvCxnSpPr>
        <p:spPr>
          <a:xfrm flipH="1" rot="-5400000">
            <a:off x="2014876" y="2191975"/>
            <a:ext cx="512700" cy="600"/>
          </a:xfrm>
          <a:prstGeom prst="bentConnector3">
            <a:avLst>
              <a:gd fmla="val 49993" name="adj1"/>
            </a:avLst>
          </a:prstGeom>
          <a:noFill/>
          <a:ln cap="flat" cmpd="sng" w="9525">
            <a:solidFill>
              <a:srgbClr val="EAFF6A"/>
            </a:solidFill>
            <a:prstDash val="solid"/>
            <a:round/>
            <a:headEnd len="sm" w="sm" type="none"/>
            <a:tailEnd len="sm" w="sm" type="none"/>
          </a:ln>
        </p:spPr>
      </p:cxnSp>
      <p:cxnSp>
        <p:nvCxnSpPr>
          <p:cNvPr id="119" name="Google Shape;119;p30"/>
          <p:cNvCxnSpPr>
            <a:stCxn id="114" idx="2"/>
            <a:endCxn id="116" idx="0"/>
          </p:cNvCxnSpPr>
          <p:nvPr/>
        </p:nvCxnSpPr>
        <p:spPr>
          <a:xfrm flipH="1" rot="-5400000">
            <a:off x="1991926" y="2924225"/>
            <a:ext cx="5580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6"/>
          <p:cNvSpPr txBox="1"/>
          <p:nvPr/>
        </p:nvSpPr>
        <p:spPr>
          <a:xfrm>
            <a:off x="476250" y="468325"/>
            <a:ext cx="51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_len_</a:t>
            </a:r>
            <a:endParaRPr b="1" i="0" sz="4000" u="none" cap="none" strike="noStrike">
              <a:solidFill>
                <a:schemeClr val="dk1"/>
              </a:solidFill>
              <a:latin typeface="DM Sans"/>
              <a:ea typeface="DM Sans"/>
              <a:cs typeface="DM Sans"/>
              <a:sym typeface="DM Sans"/>
            </a:endParaRPr>
          </a:p>
        </p:txBody>
      </p:sp>
      <p:sp>
        <p:nvSpPr>
          <p:cNvPr id="415" name="Google Shape;415;p66"/>
          <p:cNvSpPr txBox="1"/>
          <p:nvPr/>
        </p:nvSpPr>
        <p:spPr>
          <a:xfrm>
            <a:off x="476250" y="2082875"/>
            <a:ext cx="44265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Podríamos usar la función len para obtener el número de elementos que tenga el objeto. </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Pero si probamos con el objeto nos encontraremos con un error.  🤯</a:t>
            </a:r>
            <a:endParaRPr b="0" i="0" sz="1350" u="none" cap="none" strike="noStrike">
              <a:solidFill>
                <a:schemeClr val="dk1"/>
              </a:solidFill>
              <a:highlight>
                <a:schemeClr val="lt1"/>
              </a:highlight>
              <a:latin typeface="DM Sans"/>
              <a:ea typeface="DM Sans"/>
              <a:cs typeface="DM Sans"/>
              <a:sym typeface="DM Sans"/>
            </a:endParaRPr>
          </a:p>
        </p:txBody>
      </p:sp>
      <p:sp>
        <p:nvSpPr>
          <p:cNvPr id="416" name="Google Shape;416;p66"/>
          <p:cNvSpPr txBox="1"/>
          <p:nvPr/>
        </p:nvSpPr>
        <p:spPr>
          <a:xfrm>
            <a:off x="476250" y="4597725"/>
            <a:ext cx="297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analyticslane.com</a:t>
            </a:r>
            <a:endParaRPr b="0" i="0" sz="1100" u="none" cap="none" strike="noStrike">
              <a:solidFill>
                <a:schemeClr val="accent5"/>
              </a:solidFill>
              <a:latin typeface="DM Sans"/>
              <a:ea typeface="DM Sans"/>
              <a:cs typeface="DM Sans"/>
              <a:sym typeface="DM Sans"/>
            </a:endParaRPr>
          </a:p>
        </p:txBody>
      </p:sp>
      <p:sp>
        <p:nvSpPr>
          <p:cNvPr id="417" name="Google Shape;417;p66"/>
          <p:cNvSpPr txBox="1"/>
          <p:nvPr/>
        </p:nvSpPr>
        <p:spPr>
          <a:xfrm>
            <a:off x="5300050" y="1008088"/>
            <a:ext cx="3000000" cy="35313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class Vector():</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200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def __init__(self, 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self._data = 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def __str__(self):</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return f"The values are: {self._data}"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def __len__(self):</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return len(self._data)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v = Vector([1,2])</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len(v)</a:t>
            </a:r>
            <a:endParaRPr b="0" i="0" sz="1100" u="none" cap="none" strike="noStrike">
              <a:solidFill>
                <a:srgbClr val="FFFFFF"/>
              </a:solidFill>
              <a:highlight>
                <a:srgbClr val="595959"/>
              </a:highlight>
              <a:latin typeface="Roboto Mono"/>
              <a:ea typeface="Roboto Mono"/>
              <a:cs typeface="Roboto Mono"/>
              <a:sym typeface="Roboto Mono"/>
            </a:endParaRPr>
          </a:p>
        </p:txBody>
      </p:sp>
      <p:pic>
        <p:nvPicPr>
          <p:cNvPr id="418" name="Google Shape;418;p66"/>
          <p:cNvPicPr preferRelativeResize="0"/>
          <p:nvPr/>
        </p:nvPicPr>
        <p:blipFill rotWithShape="1">
          <a:blip r:embed="rId4">
            <a:alphaModFix/>
          </a:blip>
          <a:srcRect b="0" l="0" r="0" t="0"/>
          <a:stretch/>
        </p:blipFill>
        <p:spPr>
          <a:xfrm>
            <a:off x="7886925" y="447362"/>
            <a:ext cx="780825" cy="780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7"/>
          <p:cNvSpPr txBox="1"/>
          <p:nvPr/>
        </p:nvSpPr>
        <p:spPr>
          <a:xfrm>
            <a:off x="476250" y="468325"/>
            <a:ext cx="51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_len_</a:t>
            </a:r>
            <a:endParaRPr b="1" i="0" sz="4000" u="none" cap="none" strike="noStrike">
              <a:solidFill>
                <a:schemeClr val="dk1"/>
              </a:solidFill>
              <a:latin typeface="DM Sans"/>
              <a:ea typeface="DM Sans"/>
              <a:cs typeface="DM Sans"/>
              <a:sym typeface="DM Sans"/>
            </a:endParaRPr>
          </a:p>
        </p:txBody>
      </p:sp>
      <p:sp>
        <p:nvSpPr>
          <p:cNvPr id="424" name="Google Shape;424;p67"/>
          <p:cNvSpPr txBox="1"/>
          <p:nvPr/>
        </p:nvSpPr>
        <p:spPr>
          <a:xfrm>
            <a:off x="476250" y="2082875"/>
            <a:ext cx="4426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Esto es así porque la clase no ha implementado aún el método </a:t>
            </a:r>
            <a:r>
              <a:rPr b="1" i="0" lang="es" sz="1350" u="none" cap="none" strike="noStrike">
                <a:solidFill>
                  <a:schemeClr val="dk1"/>
                </a:solidFill>
                <a:highlight>
                  <a:schemeClr val="accent6"/>
                </a:highlight>
                <a:latin typeface="DM Sans"/>
                <a:ea typeface="DM Sans"/>
                <a:cs typeface="DM Sans"/>
                <a:sym typeface="DM Sans"/>
              </a:rPr>
              <a:t>__len__</a:t>
            </a:r>
            <a:r>
              <a:rPr b="0" i="0" lang="es" sz="1350" u="none" cap="none" strike="noStrike">
                <a:solidFill>
                  <a:schemeClr val="dk1"/>
                </a:solidFill>
                <a:highlight>
                  <a:schemeClr val="lt1"/>
                </a:highlight>
                <a:latin typeface="DM Sans"/>
                <a:ea typeface="DM Sans"/>
                <a:cs typeface="DM Sans"/>
                <a:sym typeface="DM Sans"/>
              </a:rPr>
              <a:t>. Un problema se puede solucionar de tomar fácil al incluir este método.</a:t>
            </a:r>
            <a:endParaRPr b="0" i="0" sz="1350" u="none" cap="none" strike="noStrike">
              <a:solidFill>
                <a:schemeClr val="dk1"/>
              </a:solidFill>
              <a:highlight>
                <a:schemeClr val="lt1"/>
              </a:highlight>
              <a:latin typeface="DM Sans"/>
              <a:ea typeface="DM Sans"/>
              <a:cs typeface="DM Sans"/>
              <a:sym typeface="DM Sans"/>
            </a:endParaRPr>
          </a:p>
        </p:txBody>
      </p:sp>
      <p:sp>
        <p:nvSpPr>
          <p:cNvPr id="425" name="Google Shape;425;p67"/>
          <p:cNvSpPr txBox="1"/>
          <p:nvPr/>
        </p:nvSpPr>
        <p:spPr>
          <a:xfrm>
            <a:off x="476250" y="4597725"/>
            <a:ext cx="297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analyticslane.com</a:t>
            </a:r>
            <a:endParaRPr b="0" i="0" sz="1100" u="none" cap="none" strike="noStrike">
              <a:solidFill>
                <a:schemeClr val="accent5"/>
              </a:solidFill>
              <a:latin typeface="DM Sans"/>
              <a:ea typeface="DM Sans"/>
              <a:cs typeface="DM Sans"/>
              <a:sym typeface="DM Sans"/>
            </a:endParaRPr>
          </a:p>
        </p:txBody>
      </p:sp>
      <p:sp>
        <p:nvSpPr>
          <p:cNvPr id="426" name="Google Shape;426;p67"/>
          <p:cNvSpPr txBox="1"/>
          <p:nvPr/>
        </p:nvSpPr>
        <p:spPr>
          <a:xfrm>
            <a:off x="5300050" y="1008088"/>
            <a:ext cx="3000000" cy="35313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class Vector():</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200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def __init__(self, 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self._data = 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def __str__(self):</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return f"The values are: {self._data}"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def __len__(self):</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return len(self._data)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v = Vector([1,2])</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len(v)</a:t>
            </a:r>
            <a:endParaRPr b="0" i="0" sz="1100" u="none" cap="none" strike="noStrike">
              <a:solidFill>
                <a:srgbClr val="FFFFFF"/>
              </a:solidFill>
              <a:highlight>
                <a:srgbClr val="595959"/>
              </a:highlight>
              <a:latin typeface="Roboto Mono"/>
              <a:ea typeface="Roboto Mono"/>
              <a:cs typeface="Roboto Mono"/>
              <a:sym typeface="Roboto Mono"/>
            </a:endParaRPr>
          </a:p>
        </p:txBody>
      </p:sp>
      <p:pic>
        <p:nvPicPr>
          <p:cNvPr id="427" name="Google Shape;427;p67"/>
          <p:cNvPicPr preferRelativeResize="0"/>
          <p:nvPr/>
        </p:nvPicPr>
        <p:blipFill rotWithShape="1">
          <a:blip r:embed="rId4">
            <a:alphaModFix/>
          </a:blip>
          <a:srcRect b="0" l="0" r="0" t="0"/>
          <a:stretch/>
        </p:blipFill>
        <p:spPr>
          <a:xfrm>
            <a:off x="7886925" y="447362"/>
            <a:ext cx="780825" cy="780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8"/>
          <p:cNvSpPr txBox="1"/>
          <p:nvPr/>
        </p:nvSpPr>
        <p:spPr>
          <a:xfrm>
            <a:off x="476250" y="468325"/>
            <a:ext cx="51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_getitem_</a:t>
            </a:r>
            <a:endParaRPr b="1" i="0" sz="4000" u="none" cap="none" strike="noStrike">
              <a:solidFill>
                <a:schemeClr val="dk1"/>
              </a:solidFill>
              <a:latin typeface="DM Sans"/>
              <a:ea typeface="DM Sans"/>
              <a:cs typeface="DM Sans"/>
              <a:sym typeface="DM Sans"/>
            </a:endParaRPr>
          </a:p>
        </p:txBody>
      </p:sp>
      <p:sp>
        <p:nvSpPr>
          <p:cNvPr id="433" name="Google Shape;433;p68"/>
          <p:cNvSpPr txBox="1"/>
          <p:nvPr/>
        </p:nvSpPr>
        <p:spPr>
          <a:xfrm>
            <a:off x="476250" y="2082875"/>
            <a:ext cx="4426500" cy="1950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Si se desea que los usuarios puedan leer los elementos mediante el uso de corchetes es necesario implementar el método</a:t>
            </a:r>
            <a:r>
              <a:rPr b="1" i="0" lang="es" sz="1350" u="none" cap="none" strike="noStrike">
                <a:solidFill>
                  <a:schemeClr val="dk1"/>
                </a:solidFill>
                <a:highlight>
                  <a:schemeClr val="accent6"/>
                </a:highlight>
                <a:latin typeface="DM Sans"/>
                <a:ea typeface="DM Sans"/>
                <a:cs typeface="DM Sans"/>
                <a:sym typeface="DM Sans"/>
              </a:rPr>
              <a:t> __getitem__ </a:t>
            </a:r>
            <a:r>
              <a:rPr b="0" i="0" lang="es" sz="1350" u="none" cap="none" strike="noStrike">
                <a:solidFill>
                  <a:schemeClr val="dk1"/>
                </a:solidFill>
                <a:highlight>
                  <a:schemeClr val="lt1"/>
                </a:highlight>
                <a:latin typeface="DM Sans"/>
                <a:ea typeface="DM Sans"/>
                <a:cs typeface="DM Sans"/>
                <a:sym typeface="DM Sans"/>
              </a:rPr>
              <a:t>en la clase. Este elemento necesita un parámetro adicional, que es la posición del elemento a leer. La función debe retornar el valor leído.</a:t>
            </a:r>
            <a:endParaRPr b="0" i="0" sz="1350" u="none" cap="none" strike="noStrike">
              <a:solidFill>
                <a:schemeClr val="dk1"/>
              </a:solidFill>
              <a:highlight>
                <a:schemeClr val="lt1"/>
              </a:highlight>
              <a:latin typeface="DM Sans"/>
              <a:ea typeface="DM Sans"/>
              <a:cs typeface="DM Sans"/>
              <a:sym typeface="DM Sans"/>
            </a:endParaRPr>
          </a:p>
        </p:txBody>
      </p:sp>
      <p:sp>
        <p:nvSpPr>
          <p:cNvPr id="434" name="Google Shape;434;p68"/>
          <p:cNvSpPr txBox="1"/>
          <p:nvPr/>
        </p:nvSpPr>
        <p:spPr>
          <a:xfrm>
            <a:off x="476250" y="4597725"/>
            <a:ext cx="297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analyticslane.com</a:t>
            </a:r>
            <a:endParaRPr b="0" i="0" sz="1100" u="none" cap="none" strike="noStrike">
              <a:solidFill>
                <a:schemeClr val="accent5"/>
              </a:solidFill>
              <a:latin typeface="DM Sans"/>
              <a:ea typeface="DM Sans"/>
              <a:cs typeface="DM Sans"/>
              <a:sym typeface="DM Sans"/>
            </a:endParaRPr>
          </a:p>
        </p:txBody>
      </p:sp>
      <p:sp>
        <p:nvSpPr>
          <p:cNvPr id="435" name="Google Shape;435;p68"/>
          <p:cNvSpPr txBox="1"/>
          <p:nvPr/>
        </p:nvSpPr>
        <p:spPr>
          <a:xfrm>
            <a:off x="5300050" y="779488"/>
            <a:ext cx="3000000" cy="37680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class Vector():</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def __init__(self, data):</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self._data = data</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def __str__(self):</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return f"The values are: {self._data}"</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def __len__(self):</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return len(self._data)</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def __getitem__(self, pos):</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return self._data[pos]</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    </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v = Vector([1,2])</a:t>
            </a:r>
            <a:endParaRPr b="0" i="0" sz="12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FFFFFF"/>
                </a:solidFill>
                <a:highlight>
                  <a:srgbClr val="595959"/>
                </a:highlight>
                <a:latin typeface="Roboto Mono"/>
                <a:ea typeface="Roboto Mono"/>
                <a:cs typeface="Roboto Mono"/>
                <a:sym typeface="Roboto Mono"/>
              </a:rPr>
              <a:t>v[1]</a:t>
            </a:r>
            <a:endParaRPr b="0" i="0" sz="1100" u="none" cap="none" strike="noStrike">
              <a:solidFill>
                <a:srgbClr val="FFFFFF"/>
              </a:solidFill>
              <a:highlight>
                <a:srgbClr val="595959"/>
              </a:highlight>
              <a:latin typeface="Roboto Mono"/>
              <a:ea typeface="Roboto Mono"/>
              <a:cs typeface="Roboto Mono"/>
              <a:sym typeface="Roboto Mono"/>
            </a:endParaRPr>
          </a:p>
        </p:txBody>
      </p:sp>
      <p:pic>
        <p:nvPicPr>
          <p:cNvPr id="436" name="Google Shape;436;p68"/>
          <p:cNvPicPr preferRelativeResize="0"/>
          <p:nvPr/>
        </p:nvPicPr>
        <p:blipFill rotWithShape="1">
          <a:blip r:embed="rId4">
            <a:alphaModFix/>
          </a:blip>
          <a:srcRect b="0" l="0" r="0" t="0"/>
          <a:stretch/>
        </p:blipFill>
        <p:spPr>
          <a:xfrm>
            <a:off x="7886925" y="447362"/>
            <a:ext cx="780825" cy="780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69"/>
          <p:cNvGrpSpPr/>
          <p:nvPr/>
        </p:nvGrpSpPr>
        <p:grpSpPr>
          <a:xfrm>
            <a:off x="457338" y="468286"/>
            <a:ext cx="431100" cy="431100"/>
            <a:chOff x="4616400" y="1950761"/>
            <a:chExt cx="431100" cy="431100"/>
          </a:xfrm>
        </p:grpSpPr>
        <p:sp>
          <p:nvSpPr>
            <p:cNvPr id="442" name="Google Shape;442;p69"/>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p69"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44" name="Google Shape;444;p69"/>
          <p:cNvSpPr txBox="1"/>
          <p:nvPr/>
        </p:nvSpPr>
        <p:spPr>
          <a:xfrm>
            <a:off x="457350" y="1820575"/>
            <a:ext cx="81000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El método </a:t>
            </a:r>
            <a:r>
              <a:rPr b="0" i="0" lang="es" sz="2500" u="none" cap="none" strike="noStrike">
                <a:solidFill>
                  <a:schemeClr val="accent6"/>
                </a:solidFill>
                <a:latin typeface="DM Sans"/>
                <a:ea typeface="DM Sans"/>
                <a:cs typeface="DM Sans"/>
                <a:sym typeface="DM Sans"/>
              </a:rPr>
              <a:t>__getitem__</a:t>
            </a:r>
            <a:r>
              <a:rPr b="0" i="0" lang="es" sz="2500" u="none" cap="none" strike="noStrike">
                <a:solidFill>
                  <a:schemeClr val="lt1"/>
                </a:solidFill>
                <a:latin typeface="DM Sans"/>
                <a:ea typeface="DM Sans"/>
                <a:cs typeface="DM Sans"/>
                <a:sym typeface="DM Sans"/>
              </a:rPr>
              <a:t> solo nos sirve para leer, ya que para modificar, se tiene que crear también el método </a:t>
            </a:r>
            <a:r>
              <a:rPr b="0" i="0" lang="es" sz="2500" u="none" cap="none" strike="noStrike">
                <a:solidFill>
                  <a:schemeClr val="accent6"/>
                </a:solidFill>
                <a:latin typeface="DM Sans"/>
                <a:ea typeface="DM Sans"/>
                <a:cs typeface="DM Sans"/>
                <a:sym typeface="DM Sans"/>
              </a:rPr>
              <a:t>__setitem__</a:t>
            </a:r>
            <a:r>
              <a:rPr b="0" i="0" lang="es" sz="2500" u="none" cap="none" strike="noStrike">
                <a:solidFill>
                  <a:schemeClr val="lt1"/>
                </a:solidFill>
                <a:latin typeface="DM Sans"/>
                <a:ea typeface="DM Sans"/>
                <a:cs typeface="DM Sans"/>
                <a:sym typeface="DM Sans"/>
              </a:rPr>
              <a:t>, el cual veremos a continuación. </a:t>
            </a:r>
            <a:endParaRPr b="0" i="0" sz="2500" u="none" cap="none" strike="noStrike">
              <a:solidFill>
                <a:schemeClr val="lt1"/>
              </a:solidFill>
              <a:latin typeface="DM Sans"/>
              <a:ea typeface="DM Sans"/>
              <a:cs typeface="DM Sans"/>
              <a:sym typeface="DM Sans"/>
            </a:endParaRPr>
          </a:p>
        </p:txBody>
      </p:sp>
      <p:sp>
        <p:nvSpPr>
          <p:cNvPr id="445" name="Google Shape;445;p6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70"/>
          <p:cNvSpPr txBox="1"/>
          <p:nvPr/>
        </p:nvSpPr>
        <p:spPr>
          <a:xfrm>
            <a:off x="4795925" y="1104875"/>
            <a:ext cx="387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_setitem_</a:t>
            </a:r>
            <a:endParaRPr b="1" i="0" sz="4000" u="none" cap="none" strike="noStrike">
              <a:solidFill>
                <a:schemeClr val="dk1"/>
              </a:solidFill>
              <a:latin typeface="DM Sans"/>
              <a:ea typeface="DM Sans"/>
              <a:cs typeface="DM Sans"/>
              <a:sym typeface="DM Sans"/>
            </a:endParaRPr>
          </a:p>
        </p:txBody>
      </p:sp>
      <p:sp>
        <p:nvSpPr>
          <p:cNvPr id="452" name="Google Shape;452;p70"/>
          <p:cNvSpPr txBox="1"/>
          <p:nvPr/>
        </p:nvSpPr>
        <p:spPr>
          <a:xfrm>
            <a:off x="4795925" y="2364025"/>
            <a:ext cx="3872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Este es el complemento del método anterior. En este caso es necesario pasar dos parámetros adicionales, la posición y el valor a reemplazar.</a:t>
            </a:r>
            <a:endParaRPr b="0" i="0" sz="1350" u="none" cap="none" strike="noStrike">
              <a:solidFill>
                <a:srgbClr val="000000"/>
              </a:solidFill>
              <a:latin typeface="DM Sans"/>
              <a:ea typeface="DM Sans"/>
              <a:cs typeface="DM Sans"/>
              <a:sym typeface="DM Sans"/>
            </a:endParaRPr>
          </a:p>
        </p:txBody>
      </p:sp>
      <p:sp>
        <p:nvSpPr>
          <p:cNvPr id="453" name="Google Shape;453;p70"/>
          <p:cNvSpPr txBox="1"/>
          <p:nvPr/>
        </p:nvSpPr>
        <p:spPr>
          <a:xfrm>
            <a:off x="476250" y="611050"/>
            <a:ext cx="4049100" cy="3858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class Vector():</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def __init__(self, 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self._data = 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def __str__(self):</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return f"The values are: {self._data}"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def __len__(self):</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return len(self._data)</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def __getitem__(self, pos):</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return self._data[pos]</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def __setitem__(self, pos, value):</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self._data[pos] = value</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        </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v = Vector([1,2])</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v[1] = 20</a:t>
            </a:r>
            <a:endParaRPr b="0" i="0" sz="11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rgbClr val="FFFFFF"/>
                </a:solidFill>
                <a:highlight>
                  <a:srgbClr val="595959"/>
                </a:highlight>
                <a:latin typeface="Roboto Mono"/>
                <a:ea typeface="Roboto Mono"/>
                <a:cs typeface="Roboto Mono"/>
                <a:sym typeface="Roboto Mono"/>
              </a:rPr>
              <a:t>print(v)</a:t>
            </a:r>
            <a:endParaRPr b="0" i="0" sz="1100" u="none" cap="none" strike="noStrike">
              <a:solidFill>
                <a:srgbClr val="FFFFFF"/>
              </a:solidFill>
              <a:highlight>
                <a:srgbClr val="595959"/>
              </a:highlight>
              <a:latin typeface="Roboto Mono"/>
              <a:ea typeface="Roboto Mono"/>
              <a:cs typeface="Roboto Mono"/>
              <a:sym typeface="Roboto Mono"/>
            </a:endParaRPr>
          </a:p>
        </p:txBody>
      </p:sp>
      <p:sp>
        <p:nvSpPr>
          <p:cNvPr id="454" name="Google Shape;454;p70"/>
          <p:cNvSpPr txBox="1"/>
          <p:nvPr/>
        </p:nvSpPr>
        <p:spPr>
          <a:xfrm>
            <a:off x="4795925" y="4591050"/>
            <a:ext cx="297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analyticslane.com</a:t>
            </a:r>
            <a:endParaRPr b="0" i="0" sz="1100" u="none" cap="none" strike="noStrike">
              <a:solidFill>
                <a:schemeClr val="accent5"/>
              </a:solidFill>
              <a:latin typeface="DM Sans"/>
              <a:ea typeface="DM Sans"/>
              <a:cs typeface="DM Sans"/>
              <a:sym typeface="DM Sans"/>
            </a:endParaRPr>
          </a:p>
        </p:txBody>
      </p:sp>
      <p:pic>
        <p:nvPicPr>
          <p:cNvPr id="455" name="Google Shape;455;p70"/>
          <p:cNvPicPr preferRelativeResize="0"/>
          <p:nvPr/>
        </p:nvPicPr>
        <p:blipFill rotWithShape="1">
          <a:blip r:embed="rId4">
            <a:alphaModFix/>
          </a:blip>
          <a:srcRect b="0" l="0" r="0" t="0"/>
          <a:stretch/>
        </p:blipFill>
        <p:spPr>
          <a:xfrm>
            <a:off x="7886925" y="447362"/>
            <a:ext cx="780825" cy="780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71"/>
          <p:cNvSpPr txBox="1"/>
          <p:nvPr/>
        </p:nvSpPr>
        <p:spPr>
          <a:xfrm>
            <a:off x="4689825" y="1104875"/>
            <a:ext cx="397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_iter_</a:t>
            </a:r>
            <a:endParaRPr b="1" i="0" sz="4000" u="none" cap="none" strike="noStrike">
              <a:solidFill>
                <a:schemeClr val="dk1"/>
              </a:solidFill>
              <a:latin typeface="DM Sans"/>
              <a:ea typeface="DM Sans"/>
              <a:cs typeface="DM Sans"/>
              <a:sym typeface="DM Sans"/>
            </a:endParaRPr>
          </a:p>
        </p:txBody>
      </p:sp>
      <p:sp>
        <p:nvSpPr>
          <p:cNvPr id="462" name="Google Shape;462;p71"/>
          <p:cNvSpPr txBox="1"/>
          <p:nvPr/>
        </p:nvSpPr>
        <p:spPr>
          <a:xfrm>
            <a:off x="4689825" y="2243700"/>
            <a:ext cx="39780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Hace que nuestra clase sea iterable, lo que permite usarla por ejemplo en bucles tipo for, es necesario implementar este método. A continuación, podemos ver una implementación de este método en el que devuelve una cadena con el índice y el valor de cada elemento.</a:t>
            </a:r>
            <a:endParaRPr b="0" i="0" sz="1350" u="none" cap="none" strike="noStrike">
              <a:solidFill>
                <a:srgbClr val="000000"/>
              </a:solidFill>
              <a:latin typeface="DM Sans"/>
              <a:ea typeface="DM Sans"/>
              <a:cs typeface="DM Sans"/>
              <a:sym typeface="DM Sans"/>
            </a:endParaRPr>
          </a:p>
        </p:txBody>
      </p:sp>
      <p:sp>
        <p:nvSpPr>
          <p:cNvPr id="463" name="Google Shape;463;p71"/>
          <p:cNvSpPr txBox="1"/>
          <p:nvPr/>
        </p:nvSpPr>
        <p:spPr>
          <a:xfrm>
            <a:off x="4795925" y="4591050"/>
            <a:ext cx="297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analyticslane.com</a:t>
            </a:r>
            <a:endParaRPr b="0" i="0" sz="1100" u="none" cap="none" strike="noStrike">
              <a:solidFill>
                <a:schemeClr val="accent5"/>
              </a:solidFill>
              <a:latin typeface="DM Sans"/>
              <a:ea typeface="DM Sans"/>
              <a:cs typeface="DM Sans"/>
              <a:sym typeface="DM Sans"/>
            </a:endParaRPr>
          </a:p>
        </p:txBody>
      </p:sp>
      <p:pic>
        <p:nvPicPr>
          <p:cNvPr id="464" name="Google Shape;464;p71"/>
          <p:cNvPicPr preferRelativeResize="0"/>
          <p:nvPr/>
        </p:nvPicPr>
        <p:blipFill rotWithShape="1">
          <a:blip r:embed="rId4">
            <a:alphaModFix/>
          </a:blip>
          <a:srcRect b="0" l="0" r="0" t="0"/>
          <a:stretch/>
        </p:blipFill>
        <p:spPr>
          <a:xfrm>
            <a:off x="7886925" y="447362"/>
            <a:ext cx="780825" cy="780825"/>
          </a:xfrm>
          <a:prstGeom prst="rect">
            <a:avLst/>
          </a:prstGeom>
          <a:noFill/>
          <a:ln>
            <a:noFill/>
          </a:ln>
        </p:spPr>
      </p:pic>
      <p:sp>
        <p:nvSpPr>
          <p:cNvPr id="465" name="Google Shape;465;p71"/>
          <p:cNvSpPr txBox="1"/>
          <p:nvPr/>
        </p:nvSpPr>
        <p:spPr>
          <a:xfrm>
            <a:off x="476250" y="523550"/>
            <a:ext cx="3835200" cy="39873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class Vector():</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__init__(self, data):</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self._data = data</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__str__(self):</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return f"The values are: {self._data}"</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__len__(self):</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return len(self._data)</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__getitem__(self, pos):</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return self._data[pos]</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__setitem__(self, pos, value):</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self._data[pos] = value</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__iter__(self):</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for pos in range(0, len(self._data)):</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yield f"Value[{pos}]: {self._data[pos]}"</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v = Vector([1,2])</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for vec in v:</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9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print(vec)</a:t>
            </a:r>
            <a:endParaRPr b="0" i="0" sz="800" u="none" cap="none" strike="noStrike">
              <a:solidFill>
                <a:srgbClr val="FFFFFF"/>
              </a:solidFill>
              <a:highlight>
                <a:srgbClr val="595959"/>
              </a:highlight>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72"/>
          <p:cNvSpPr txBox="1"/>
          <p:nvPr/>
        </p:nvSpPr>
        <p:spPr>
          <a:xfrm>
            <a:off x="4689825" y="1104875"/>
            <a:ext cx="397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_iter_</a:t>
            </a:r>
            <a:endParaRPr b="1" i="0" sz="4000" u="none" cap="none" strike="noStrike">
              <a:solidFill>
                <a:schemeClr val="dk1"/>
              </a:solidFill>
              <a:latin typeface="DM Sans"/>
              <a:ea typeface="DM Sans"/>
              <a:cs typeface="DM Sans"/>
              <a:sym typeface="DM Sans"/>
            </a:endParaRPr>
          </a:p>
        </p:txBody>
      </p:sp>
      <p:sp>
        <p:nvSpPr>
          <p:cNvPr id="472" name="Google Shape;472;p72"/>
          <p:cNvSpPr txBox="1"/>
          <p:nvPr/>
        </p:nvSpPr>
        <p:spPr>
          <a:xfrm>
            <a:off x="4689825" y="2243700"/>
            <a:ext cx="3978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Cuando necesitamos que nuestra clase sea iterable, lo que permite usarla por ejemplo, en bucles tipo</a:t>
            </a:r>
            <a:r>
              <a:rPr b="1" i="1" lang="es" sz="1350" u="none" cap="none" strike="noStrike">
                <a:solidFill>
                  <a:srgbClr val="000000"/>
                </a:solidFill>
                <a:latin typeface="DM Sans"/>
                <a:ea typeface="DM Sans"/>
                <a:cs typeface="DM Sans"/>
                <a:sym typeface="DM Sans"/>
              </a:rPr>
              <a:t> for</a:t>
            </a:r>
            <a:r>
              <a:rPr b="0" i="1" lang="es" sz="1350" u="none" cap="none" strike="noStrike">
                <a:solidFill>
                  <a:srgbClr val="000000"/>
                </a:solidFill>
                <a:latin typeface="DM Sans"/>
                <a:ea typeface="DM Sans"/>
                <a:cs typeface="DM Sans"/>
                <a:sym typeface="DM Sans"/>
              </a:rPr>
              <a:t>,</a:t>
            </a:r>
            <a:r>
              <a:rPr b="0" i="0" lang="es" sz="1350" u="none" cap="none" strike="noStrike">
                <a:solidFill>
                  <a:srgbClr val="000000"/>
                </a:solidFill>
                <a:latin typeface="DM Sans"/>
                <a:ea typeface="DM Sans"/>
                <a:cs typeface="DM Sans"/>
                <a:sym typeface="DM Sans"/>
              </a:rPr>
              <a:t> es necesario implementar este método. A continuación, podemos ver una implementación en el que devuelve una cadena con el índice y el valor de cada elemento.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sp>
        <p:nvSpPr>
          <p:cNvPr id="473" name="Google Shape;473;p72"/>
          <p:cNvSpPr txBox="1"/>
          <p:nvPr/>
        </p:nvSpPr>
        <p:spPr>
          <a:xfrm>
            <a:off x="4795925" y="4591050"/>
            <a:ext cx="2970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analyticslane.com</a:t>
            </a:r>
            <a:endParaRPr b="0" i="0" sz="1100" u="none" cap="none" strike="noStrike">
              <a:solidFill>
                <a:schemeClr val="accent5"/>
              </a:solidFill>
              <a:latin typeface="DM Sans"/>
              <a:ea typeface="DM Sans"/>
              <a:cs typeface="DM Sans"/>
              <a:sym typeface="DM Sans"/>
            </a:endParaRPr>
          </a:p>
        </p:txBody>
      </p:sp>
      <p:pic>
        <p:nvPicPr>
          <p:cNvPr id="474" name="Google Shape;474;p72"/>
          <p:cNvPicPr preferRelativeResize="0"/>
          <p:nvPr/>
        </p:nvPicPr>
        <p:blipFill rotWithShape="1">
          <a:blip r:embed="rId4">
            <a:alphaModFix/>
          </a:blip>
          <a:srcRect b="0" l="0" r="0" t="0"/>
          <a:stretch/>
        </p:blipFill>
        <p:spPr>
          <a:xfrm>
            <a:off x="7886925" y="447362"/>
            <a:ext cx="780825" cy="780825"/>
          </a:xfrm>
          <a:prstGeom prst="rect">
            <a:avLst/>
          </a:prstGeom>
          <a:noFill/>
          <a:ln>
            <a:noFill/>
          </a:ln>
        </p:spPr>
      </p:pic>
      <p:sp>
        <p:nvSpPr>
          <p:cNvPr id="475" name="Google Shape;475;p72"/>
          <p:cNvSpPr txBox="1"/>
          <p:nvPr/>
        </p:nvSpPr>
        <p:spPr>
          <a:xfrm>
            <a:off x="548950" y="523550"/>
            <a:ext cx="3978000" cy="39873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class Vector():</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__init__(self, data):</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self._data = data</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__str__(self):</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return f"The values are: {self._data}"</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__len__(self):</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return len(self._data)</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__getitem__(self, pos):</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return self._data[pos]</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__setitem__(self, pos, value):</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self._data[pos] = value</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def __iter__(self):</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for pos in range(0, len(self._data)):</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yield f"Value[{pos}]: {self._data[pos]}"</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v = Vector([1,2])</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for vec in v:</a:t>
            </a:r>
            <a:endParaRPr b="0" i="0" sz="900" u="none" cap="none" strike="noStrike">
              <a:solidFill>
                <a:srgbClr val="FFFFFF"/>
              </a:solidFill>
              <a:highlight>
                <a:srgbClr val="595959"/>
              </a:highlight>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100"/>
              <a:buFont typeface="Arial"/>
              <a:buNone/>
            </a:pPr>
            <a:r>
              <a:rPr b="0" i="0" lang="es" sz="900" u="none" cap="none" strike="noStrike">
                <a:solidFill>
                  <a:srgbClr val="FFFFFF"/>
                </a:solidFill>
                <a:highlight>
                  <a:srgbClr val="595959"/>
                </a:highlight>
                <a:latin typeface="Roboto Mono"/>
                <a:ea typeface="Roboto Mono"/>
                <a:cs typeface="Roboto Mono"/>
                <a:sym typeface="Roboto Mono"/>
              </a:rPr>
              <a:t>    print(vec)</a:t>
            </a:r>
            <a:endParaRPr b="0" i="0" sz="600" u="none" cap="none" strike="noStrike">
              <a:solidFill>
                <a:srgbClr val="FFFFFF"/>
              </a:solidFill>
              <a:highlight>
                <a:srgbClr val="595959"/>
              </a:highlight>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4"/>
                </a:solidFill>
                <a:latin typeface="DM Sans"/>
                <a:ea typeface="DM Sans"/>
                <a:cs typeface="DM Sans"/>
                <a:sym typeface="DM Sans"/>
              </a:rPr>
              <a:t>Clases anidadas</a:t>
            </a:r>
            <a:endParaRPr b="1" i="0" sz="4000" u="none" cap="none" strike="noStrike">
              <a:solidFill>
                <a:schemeClr val="accent4"/>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4"/>
          <p:cNvSpPr txBox="1"/>
          <p:nvPr/>
        </p:nvSpPr>
        <p:spPr>
          <a:xfrm>
            <a:off x="491700" y="468325"/>
            <a:ext cx="816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Relación entre clases</a:t>
            </a:r>
            <a:endParaRPr b="1" i="0" sz="4000" u="none" cap="none" strike="noStrike">
              <a:solidFill>
                <a:schemeClr val="dk1"/>
              </a:solidFill>
              <a:latin typeface="DM Sans"/>
              <a:ea typeface="DM Sans"/>
              <a:cs typeface="DM Sans"/>
              <a:sym typeface="DM Sans"/>
            </a:endParaRPr>
          </a:p>
        </p:txBody>
      </p:sp>
      <p:sp>
        <p:nvSpPr>
          <p:cNvPr id="486" name="Google Shape;486;p74"/>
          <p:cNvSpPr txBox="1"/>
          <p:nvPr/>
        </p:nvSpPr>
        <p:spPr>
          <a:xfrm>
            <a:off x="491700" y="2096325"/>
            <a:ext cx="6231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Cuando vimos el por qué trabajar por medio de este paradigma, dijimos que era fundamental para </a:t>
            </a:r>
            <a:r>
              <a:rPr b="1" i="0" lang="es" sz="1350" u="none" cap="none" strike="noStrike">
                <a:solidFill>
                  <a:srgbClr val="000000"/>
                </a:solidFill>
                <a:highlight>
                  <a:schemeClr val="accent6"/>
                </a:highlight>
                <a:latin typeface="DM Sans"/>
                <a:ea typeface="DM Sans"/>
                <a:cs typeface="DM Sans"/>
                <a:sym typeface="DM Sans"/>
              </a:rPr>
              <a:t>separar a nuestro problema en problemas más pequeños (Clases)</a:t>
            </a:r>
            <a:r>
              <a:rPr b="0" i="0" lang="es" sz="1350" u="none" cap="none" strike="noStrike">
                <a:solidFill>
                  <a:srgbClr val="000000"/>
                </a:solidFill>
                <a:latin typeface="DM Sans"/>
                <a:ea typeface="DM Sans"/>
                <a:cs typeface="DM Sans"/>
                <a:sym typeface="DM Sans"/>
              </a:rPr>
              <a:t>, pero estos “problemas” no van a  estar aislados, estarán </a:t>
            </a:r>
            <a:r>
              <a:rPr b="1" i="0" lang="es" sz="1350" u="none" cap="none" strike="noStrike">
                <a:solidFill>
                  <a:srgbClr val="000000"/>
                </a:solidFill>
                <a:highlight>
                  <a:schemeClr val="accent6"/>
                </a:highlight>
                <a:latin typeface="DM Sans"/>
                <a:ea typeface="DM Sans"/>
                <a:cs typeface="DM Sans"/>
                <a:sym typeface="DM Sans"/>
              </a:rPr>
              <a:t>relacionados entre sí</a:t>
            </a:r>
            <a:r>
              <a:rPr b="1" i="0" lang="es" sz="1350" u="none" cap="none" strike="noStrike">
                <a:solidFill>
                  <a:srgbClr val="000000"/>
                </a:solidFill>
                <a:latin typeface="DM Sans"/>
                <a:ea typeface="DM Sans"/>
                <a:cs typeface="DM Sans"/>
                <a:sym typeface="DM Sans"/>
              </a:rPr>
              <a:t>.</a:t>
            </a:r>
            <a:r>
              <a:rPr b="0" i="0" lang="es" sz="1350" u="none" cap="none" strike="noStrike">
                <a:solidFill>
                  <a:srgbClr val="000000"/>
                </a:solidFill>
                <a:latin typeface="DM Sans"/>
                <a:ea typeface="DM Sans"/>
                <a:cs typeface="DM Sans"/>
                <a:sym typeface="DM Sans"/>
              </a:rPr>
              <a:t> Por ejemplo, los</a:t>
            </a:r>
            <a:r>
              <a:rPr b="1" i="0" lang="es" sz="1350" u="none" cap="none" strike="noStrike">
                <a:solidFill>
                  <a:srgbClr val="000000"/>
                </a:solidFill>
                <a:latin typeface="DM Sans"/>
                <a:ea typeface="DM Sans"/>
                <a:cs typeface="DM Sans"/>
                <a:sym typeface="DM Sans"/>
              </a:rPr>
              <a:t> Perros</a:t>
            </a:r>
            <a:r>
              <a:rPr b="0" i="0" lang="es" sz="1350" u="none" cap="none" strike="noStrike">
                <a:solidFill>
                  <a:srgbClr val="000000"/>
                </a:solidFill>
                <a:latin typeface="DM Sans"/>
                <a:ea typeface="DM Sans"/>
                <a:cs typeface="DM Sans"/>
                <a:sym typeface="DM Sans"/>
              </a:rPr>
              <a:t>, suelen ser la mascota de una </a:t>
            </a:r>
            <a:r>
              <a:rPr b="1" i="0" lang="es" sz="1350" u="none" cap="none" strike="noStrike">
                <a:solidFill>
                  <a:srgbClr val="000000"/>
                </a:solidFill>
                <a:latin typeface="DM Sans"/>
                <a:ea typeface="DM Sans"/>
                <a:cs typeface="DM Sans"/>
                <a:sym typeface="DM Sans"/>
              </a:rPr>
              <a:t>Persona.</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5"/>
          <p:cNvSpPr txBox="1"/>
          <p:nvPr/>
        </p:nvSpPr>
        <p:spPr>
          <a:xfrm>
            <a:off x="473350" y="619525"/>
            <a:ext cx="3467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Relación entre clases</a:t>
            </a:r>
            <a:endParaRPr b="1" i="0" sz="4000" u="none" cap="none" strike="noStrike">
              <a:solidFill>
                <a:schemeClr val="dk1"/>
              </a:solidFill>
              <a:latin typeface="DM Sans"/>
              <a:ea typeface="DM Sans"/>
              <a:cs typeface="DM Sans"/>
              <a:sym typeface="DM Sans"/>
            </a:endParaRPr>
          </a:p>
        </p:txBody>
      </p:sp>
      <p:sp>
        <p:nvSpPr>
          <p:cNvPr id="492" name="Google Shape;492;p75"/>
          <p:cNvSpPr txBox="1"/>
          <p:nvPr/>
        </p:nvSpPr>
        <p:spPr>
          <a:xfrm>
            <a:off x="476250" y="2500500"/>
            <a:ext cx="33888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 muy simple. Pero en </a:t>
            </a:r>
            <a:r>
              <a:rPr lang="es" sz="1350">
                <a:latin typeface="DM Sans"/>
                <a:ea typeface="DM Sans"/>
                <a:cs typeface="DM Sans"/>
                <a:sym typeface="DM Sans"/>
              </a:rPr>
              <a:t>la</a:t>
            </a:r>
            <a:r>
              <a:rPr b="0" i="0" lang="es" sz="1350" u="none" cap="none" strike="noStrike">
                <a:solidFill>
                  <a:srgbClr val="000000"/>
                </a:solidFill>
                <a:latin typeface="DM Sans"/>
                <a:ea typeface="DM Sans"/>
                <a:cs typeface="DM Sans"/>
                <a:sym typeface="DM Sans"/>
              </a:rPr>
              <a:t> próxim</a:t>
            </a:r>
            <a:r>
              <a:rPr lang="es" sz="1350">
                <a:latin typeface="DM Sans"/>
                <a:ea typeface="DM Sans"/>
                <a:cs typeface="DM Sans"/>
                <a:sym typeface="DM Sans"/>
              </a:rPr>
              <a:t>a</a:t>
            </a:r>
            <a:r>
              <a:rPr b="0" i="0" lang="es" sz="1350" u="none" cap="none" strike="noStrike">
                <a:solidFill>
                  <a:srgbClr val="000000"/>
                </a:solidFill>
                <a:latin typeface="DM Sans"/>
                <a:ea typeface="DM Sans"/>
                <a:cs typeface="DM Sans"/>
                <a:sym typeface="DM Sans"/>
              </a:rPr>
              <a:t> slide veremos otra variante de Clases Anidadas.</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pic>
        <p:nvPicPr>
          <p:cNvPr descr="Texto&#10;&#10;Descripción generada automáticamente" id="493" name="Google Shape;493;p75"/>
          <p:cNvPicPr preferRelativeResize="0"/>
          <p:nvPr/>
        </p:nvPicPr>
        <p:blipFill rotWithShape="1">
          <a:blip r:embed="rId3">
            <a:alphaModFix/>
          </a:blip>
          <a:srcRect b="0" l="0" r="0" t="0"/>
          <a:stretch/>
        </p:blipFill>
        <p:spPr>
          <a:xfrm>
            <a:off x="4211050" y="468325"/>
            <a:ext cx="4456700" cy="4122725"/>
          </a:xfrm>
          <a:prstGeom prst="rect">
            <a:avLst/>
          </a:prstGeom>
          <a:noFill/>
          <a:ln>
            <a:noFill/>
          </a:ln>
        </p:spPr>
      </p:pic>
      <p:sp>
        <p:nvSpPr>
          <p:cNvPr id="494" name="Google Shape;494;p75"/>
          <p:cNvSpPr/>
          <p:nvPr/>
        </p:nvSpPr>
        <p:spPr>
          <a:xfrm>
            <a:off x="4516021" y="2099513"/>
            <a:ext cx="1629000" cy="6174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75"/>
          <p:cNvSpPr/>
          <p:nvPr/>
        </p:nvSpPr>
        <p:spPr>
          <a:xfrm>
            <a:off x="4516021" y="2831256"/>
            <a:ext cx="2987400" cy="3543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6" name="Google Shape;496;p75"/>
          <p:cNvGrpSpPr/>
          <p:nvPr/>
        </p:nvGrpSpPr>
        <p:grpSpPr>
          <a:xfrm>
            <a:off x="7928851" y="468323"/>
            <a:ext cx="738900" cy="738900"/>
            <a:chOff x="473351" y="619523"/>
            <a:chExt cx="738900" cy="738900"/>
          </a:xfrm>
        </p:grpSpPr>
        <p:sp>
          <p:nvSpPr>
            <p:cNvPr id="497" name="Google Shape;497;p7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8" name="Google Shape;498;p75"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25" name="Google Shape;125;p3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1"/>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27" name="Google Shape;127;p31"/>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28" name="Google Shape;128;p31"/>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6"/>
          <p:cNvSpPr txBox="1"/>
          <p:nvPr/>
        </p:nvSpPr>
        <p:spPr>
          <a:xfrm>
            <a:off x="473350" y="467125"/>
            <a:ext cx="6489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Relación entre clases</a:t>
            </a:r>
            <a:endParaRPr b="1" i="0" sz="4000" u="none" cap="none" strike="noStrike">
              <a:solidFill>
                <a:schemeClr val="dk1"/>
              </a:solidFill>
              <a:latin typeface="DM Sans"/>
              <a:ea typeface="DM Sans"/>
              <a:cs typeface="DM Sans"/>
              <a:sym typeface="DM Sans"/>
            </a:endParaRPr>
          </a:p>
        </p:txBody>
      </p:sp>
      <p:sp>
        <p:nvSpPr>
          <p:cNvPr id="504" name="Google Shape;504;p76"/>
          <p:cNvSpPr txBox="1"/>
          <p:nvPr/>
        </p:nvSpPr>
        <p:spPr>
          <a:xfrm>
            <a:off x="476250" y="2119500"/>
            <a:ext cx="33888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Esta es otra forma de realizar clases internas a otras clases. No es lo más típico y usado, pero puede ser útil para cuando hay una relación muy estricta entre dos clases. </a:t>
            </a:r>
            <a:endParaRPr b="0" i="0" sz="1350" u="none" cap="none" strike="noStrike">
              <a:solidFill>
                <a:srgbClr val="000000"/>
              </a:solidFill>
              <a:latin typeface="DM Sans"/>
              <a:ea typeface="DM Sans"/>
              <a:cs typeface="DM Sans"/>
              <a:sym typeface="DM Sans"/>
            </a:endParaRPr>
          </a:p>
        </p:txBody>
      </p:sp>
      <p:grpSp>
        <p:nvGrpSpPr>
          <p:cNvPr id="505" name="Google Shape;505;p76"/>
          <p:cNvGrpSpPr/>
          <p:nvPr/>
        </p:nvGrpSpPr>
        <p:grpSpPr>
          <a:xfrm>
            <a:off x="7928851" y="468323"/>
            <a:ext cx="738900" cy="738900"/>
            <a:chOff x="473351" y="619523"/>
            <a:chExt cx="738900" cy="738900"/>
          </a:xfrm>
        </p:grpSpPr>
        <p:sp>
          <p:nvSpPr>
            <p:cNvPr id="506" name="Google Shape;506;p7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7" name="Google Shape;507;p7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descr="Captura de pantalla de computadora&#10;&#10;Descripción generada automáticamente" id="508" name="Google Shape;508;p76"/>
          <p:cNvPicPr preferRelativeResize="0"/>
          <p:nvPr/>
        </p:nvPicPr>
        <p:blipFill rotWithShape="1">
          <a:blip r:embed="rId4">
            <a:alphaModFix/>
          </a:blip>
          <a:srcRect b="0" l="0" r="0" t="0"/>
          <a:stretch/>
        </p:blipFill>
        <p:spPr>
          <a:xfrm>
            <a:off x="3865050" y="1289830"/>
            <a:ext cx="4802700" cy="307196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77"/>
          <p:cNvGrpSpPr/>
          <p:nvPr/>
        </p:nvGrpSpPr>
        <p:grpSpPr>
          <a:xfrm>
            <a:off x="473371" y="619433"/>
            <a:ext cx="738905" cy="738905"/>
            <a:chOff x="575612" y="1950748"/>
            <a:chExt cx="431100" cy="431100"/>
          </a:xfrm>
        </p:grpSpPr>
        <p:sp>
          <p:nvSpPr>
            <p:cNvPr id="514" name="Google Shape;514;p7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77"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516" name="Google Shape;516;p7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517" name="Google Shape;517;p77"/>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¿Cómo explicarías los últimos print?</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¿Qué se representa en el código </a:t>
            </a:r>
            <a:r>
              <a:rPr lang="es" sz="2500">
                <a:solidFill>
                  <a:srgbClr val="B7B7B7"/>
                </a:solidFill>
                <a:latin typeface="DM Sans"/>
                <a:ea typeface="DM Sans"/>
                <a:cs typeface="DM Sans"/>
                <a:sym typeface="DM Sans"/>
              </a:rPr>
              <a:t>de la siguiente slide</a:t>
            </a:r>
            <a:r>
              <a:rPr b="0" i="0" lang="es" sz="2500" u="none" cap="none" strike="noStrike">
                <a:solidFill>
                  <a:srgbClr val="B7B7B7"/>
                </a:solidFill>
                <a:latin typeface="DM Sans"/>
                <a:ea typeface="DM Sans"/>
                <a:cs typeface="DM Sans"/>
                <a:sym typeface="DM Sans"/>
              </a:rPr>
              <a:t>?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518" name="Google Shape;518;p77"/>
          <p:cNvSpPr txBox="1"/>
          <p:nvPr/>
        </p:nvSpPr>
        <p:spPr>
          <a:xfrm>
            <a:off x="473350" y="371532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descr="Captura de pantalla de computadora&#10;&#10;Descripción generada automáticamente" id="524" name="Google Shape;524;p78"/>
          <p:cNvPicPr preferRelativeResize="0"/>
          <p:nvPr/>
        </p:nvPicPr>
        <p:blipFill rotWithShape="1">
          <a:blip r:embed="rId4">
            <a:alphaModFix/>
          </a:blip>
          <a:srcRect b="0" l="0" r="0" t="0"/>
          <a:stretch/>
        </p:blipFill>
        <p:spPr>
          <a:xfrm>
            <a:off x="476250" y="514550"/>
            <a:ext cx="6669447" cy="4076501"/>
          </a:xfrm>
          <a:prstGeom prst="rect">
            <a:avLst/>
          </a:prstGeom>
          <a:noFill/>
          <a:ln>
            <a:noFill/>
          </a:ln>
        </p:spPr>
      </p:pic>
      <p:pic>
        <p:nvPicPr>
          <p:cNvPr descr="Texto&#10;&#10;Descripción generada automáticamente" id="525" name="Google Shape;525;p78"/>
          <p:cNvPicPr preferRelativeResize="0"/>
          <p:nvPr/>
        </p:nvPicPr>
        <p:blipFill rotWithShape="1">
          <a:blip r:embed="rId5">
            <a:alphaModFix/>
          </a:blip>
          <a:srcRect b="0" l="0" r="0" t="0"/>
          <a:stretch/>
        </p:blipFill>
        <p:spPr>
          <a:xfrm>
            <a:off x="5481372" y="1228246"/>
            <a:ext cx="2830103" cy="1095235"/>
          </a:xfrm>
          <a:prstGeom prst="rect">
            <a:avLst/>
          </a:prstGeom>
          <a:noFill/>
          <a:ln cap="flat" cmpd="sng" w="28575">
            <a:solidFill>
              <a:srgbClr val="EA90FF"/>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5"/>
                </a:solidFill>
                <a:latin typeface="DM Sans"/>
                <a:ea typeface="DM Sans"/>
                <a:cs typeface="DM Sans"/>
                <a:sym typeface="DM Sans"/>
              </a:rPr>
              <a:t>Encapsulamiento</a:t>
            </a:r>
            <a:endParaRPr b="1" i="0" sz="4000" u="none" cap="none" strike="noStrike">
              <a:solidFill>
                <a:schemeClr val="accent5"/>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0"/>
          <p:cNvSpPr txBox="1"/>
          <p:nvPr/>
        </p:nvSpPr>
        <p:spPr>
          <a:xfrm>
            <a:off x="491700" y="468325"/>
            <a:ext cx="816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 qué se trata?</a:t>
            </a:r>
            <a:endParaRPr b="1" i="0" sz="4000" u="none" cap="none" strike="noStrike">
              <a:solidFill>
                <a:schemeClr val="dk1"/>
              </a:solidFill>
              <a:latin typeface="DM Sans"/>
              <a:ea typeface="DM Sans"/>
              <a:cs typeface="DM Sans"/>
              <a:sym typeface="DM Sans"/>
            </a:endParaRPr>
          </a:p>
        </p:txBody>
      </p:sp>
      <p:sp>
        <p:nvSpPr>
          <p:cNvPr id="536" name="Google Shape;536;p80"/>
          <p:cNvSpPr txBox="1"/>
          <p:nvPr/>
        </p:nvSpPr>
        <p:spPr>
          <a:xfrm>
            <a:off x="491700" y="2096325"/>
            <a:ext cx="8160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 un concepto relacionado con la programación, orientada a objetos, y hace referencia al </a:t>
            </a:r>
            <a:r>
              <a:rPr b="1" i="0" lang="es" sz="1350" u="none" cap="none" strike="noStrike">
                <a:solidFill>
                  <a:srgbClr val="000000"/>
                </a:solidFill>
                <a:highlight>
                  <a:schemeClr val="accent6"/>
                </a:highlight>
                <a:latin typeface="DM Sans"/>
                <a:ea typeface="DM Sans"/>
                <a:cs typeface="DM Sans"/>
                <a:sym typeface="DM Sans"/>
              </a:rPr>
              <a:t>ocultamiento de los estados internos de una clase al exterior.</a:t>
            </a:r>
            <a:r>
              <a:rPr b="0" i="0" lang="es" sz="1350" u="none" cap="none" strike="noStrike">
                <a:solidFill>
                  <a:srgbClr val="000000"/>
                </a:solidFill>
                <a:latin typeface="DM Sans"/>
                <a:ea typeface="DM Sans"/>
                <a:cs typeface="DM Sans"/>
                <a:sym typeface="DM Sans"/>
              </a:rPr>
              <a:t> Dicho de otra manera, encapsular consiste en </a:t>
            </a:r>
            <a:r>
              <a:rPr b="1" i="0" lang="es" sz="1350" u="none" cap="none" strike="noStrike">
                <a:solidFill>
                  <a:srgbClr val="000000"/>
                </a:solidFill>
                <a:highlight>
                  <a:schemeClr val="accent6"/>
                </a:highlight>
                <a:latin typeface="DM Sans"/>
                <a:ea typeface="DM Sans"/>
                <a:cs typeface="DM Sans"/>
                <a:sym typeface="DM Sans"/>
              </a:rPr>
              <a:t>hacer que los atributos o métodos internos a una clase no se puedan acceder ni modificar desde fuera,</a:t>
            </a:r>
            <a:r>
              <a:rPr b="0" i="0" lang="es" sz="1350" u="none" cap="none" strike="noStrike">
                <a:solidFill>
                  <a:srgbClr val="000000"/>
                </a:solidFill>
                <a:latin typeface="DM Sans"/>
                <a:ea typeface="DM Sans"/>
                <a:cs typeface="DM Sans"/>
                <a:sym typeface="DM Sans"/>
              </a:rPr>
              <a:t> sino que tan solo el propio objeto pueda acceder a ellos.</a:t>
            </a:r>
            <a:endParaRPr b="0" i="0" sz="1350" u="none" cap="none" strike="noStrike">
              <a:solidFill>
                <a:srgbClr val="000000"/>
              </a:solidFill>
              <a:latin typeface="DM Sans"/>
              <a:ea typeface="DM Sans"/>
              <a:cs typeface="DM Sans"/>
              <a:sym typeface="DM Sans"/>
            </a:endParaRPr>
          </a:p>
        </p:txBody>
      </p:sp>
      <p:sp>
        <p:nvSpPr>
          <p:cNvPr id="537" name="Google Shape;537;p80"/>
          <p:cNvSpPr txBox="1"/>
          <p:nvPr/>
        </p:nvSpPr>
        <p:spPr>
          <a:xfrm>
            <a:off x="476250" y="4591050"/>
            <a:ext cx="294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chemeClr val="dk2"/>
                </a:solidFill>
                <a:latin typeface="DM Sans"/>
                <a:ea typeface="DM Sans"/>
                <a:cs typeface="DM Sans"/>
                <a:sym typeface="DM Sans"/>
              </a:rPr>
              <a:t>Fuente</a:t>
            </a:r>
            <a:r>
              <a:rPr b="0" i="0" lang="es" sz="1100" u="none" cap="none" strike="noStrike">
                <a:solidFill>
                  <a:schemeClr val="dk2"/>
                </a:solidFill>
                <a:latin typeface="DM Sans"/>
                <a:ea typeface="DM Sans"/>
                <a:cs typeface="DM Sans"/>
                <a:sym typeface="DM Sans"/>
              </a:rPr>
              <a:t>: </a:t>
            </a:r>
            <a:r>
              <a:rPr b="0" i="0" lang="es" sz="1100" u="sng" cap="none" strike="noStrike">
                <a:solidFill>
                  <a:schemeClr val="hlink"/>
                </a:solidFill>
                <a:latin typeface="DM Sans"/>
                <a:ea typeface="DM Sans"/>
                <a:cs typeface="DM Sans"/>
                <a:sym typeface="DM Sans"/>
                <a:hlinkClick r:id="rId3"/>
              </a:rPr>
              <a:t>ellibrodepython.com</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1"/>
          <p:cNvSpPr txBox="1"/>
          <p:nvPr/>
        </p:nvSpPr>
        <p:spPr>
          <a:xfrm>
            <a:off x="476250" y="2199113"/>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DM Sans"/>
                <a:ea typeface="DM Sans"/>
                <a:cs typeface="DM Sans"/>
                <a:sym typeface="DM Sans"/>
              </a:rPr>
              <a:t>Python por defecto no oculta los atributos y métodos de una clase al exterior ☹</a:t>
            </a:r>
            <a:endParaRPr b="0" i="0" sz="2500" u="none" cap="none" strike="noStrike">
              <a:solidFill>
                <a:srgbClr val="EAFF6A"/>
              </a:solidFill>
              <a:latin typeface="DM Sans"/>
              <a:ea typeface="DM Sans"/>
              <a:cs typeface="DM Sans"/>
              <a:sym typeface="DM Sans"/>
            </a:endParaRPr>
          </a:p>
        </p:txBody>
      </p:sp>
      <p:sp>
        <p:nvSpPr>
          <p:cNvPr id="543" name="Google Shape;543;p81"/>
          <p:cNvSpPr txBox="1"/>
          <p:nvPr/>
        </p:nvSpPr>
        <p:spPr>
          <a:xfrm>
            <a:off x="5308925" y="4010550"/>
            <a:ext cx="3336000" cy="415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500"/>
              <a:buFont typeface="Arial"/>
              <a:buNone/>
            </a:pPr>
            <a:r>
              <a:rPr b="0" i="0" lang="es" sz="1500" u="sng" cap="none" strike="noStrike">
                <a:solidFill>
                  <a:schemeClr val="hlink"/>
                </a:solidFill>
                <a:latin typeface="DM Sans"/>
                <a:ea typeface="DM Sans"/>
                <a:cs typeface="DM Sans"/>
                <a:sym typeface="DM Sans"/>
                <a:hlinkClick r:id="rId3"/>
              </a:rPr>
              <a:t>ellibrodepython.com</a:t>
            </a:r>
            <a:endParaRPr b="0" i="0" sz="1400" u="none" cap="none" strike="noStrike">
              <a:solidFill>
                <a:schemeClr val="lt2"/>
              </a:solidFill>
              <a:latin typeface="DM Sans"/>
              <a:ea typeface="DM Sans"/>
              <a:cs typeface="DM Sans"/>
              <a:sym typeface="DM Sans"/>
            </a:endParaRPr>
          </a:p>
        </p:txBody>
      </p:sp>
      <p:pic>
        <p:nvPicPr>
          <p:cNvPr id="544" name="Google Shape;544;p81" title="imagen decorativa de comillas para cita"/>
          <p:cNvPicPr preferRelativeResize="0"/>
          <p:nvPr/>
        </p:nvPicPr>
        <p:blipFill rotWithShape="1">
          <a:blip r:embed="rId4">
            <a:alphaModFix/>
          </a:blip>
          <a:srcRect b="0" l="0" r="0" t="0"/>
          <a:stretch/>
        </p:blipFill>
        <p:spPr>
          <a:xfrm>
            <a:off x="577350" y="826025"/>
            <a:ext cx="744150" cy="51594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grpSp>
        <p:nvGrpSpPr>
          <p:cNvPr id="549" name="Google Shape;549;p82"/>
          <p:cNvGrpSpPr/>
          <p:nvPr/>
        </p:nvGrpSpPr>
        <p:grpSpPr>
          <a:xfrm>
            <a:off x="457338" y="468286"/>
            <a:ext cx="431100" cy="431100"/>
            <a:chOff x="4616400" y="1950761"/>
            <a:chExt cx="431100" cy="431100"/>
          </a:xfrm>
        </p:grpSpPr>
        <p:sp>
          <p:nvSpPr>
            <p:cNvPr id="550" name="Google Shape;550;p8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2"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552" name="Google Shape;552;p82"/>
          <p:cNvSpPr txBox="1"/>
          <p:nvPr/>
        </p:nvSpPr>
        <p:spPr>
          <a:xfrm>
            <a:off x="457350" y="1820575"/>
            <a:ext cx="8210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Esto es genial para “aprender”, pero en la práctica no nos gustaría que desde la clase Perro le cambien el nombre a una instancia de la clase Sueldo, por dar un ejemplo. Es por eso que es fundamental “defender” a los datos y tornarlos privados.</a:t>
            </a:r>
            <a:endParaRPr b="0" i="0" sz="2500" u="none" cap="none" strike="noStrike">
              <a:solidFill>
                <a:schemeClr val="lt1"/>
              </a:solidFill>
              <a:latin typeface="DM Sans"/>
              <a:ea typeface="DM Sans"/>
              <a:cs typeface="DM Sans"/>
              <a:sym typeface="DM Sans"/>
            </a:endParaRPr>
          </a:p>
        </p:txBody>
      </p:sp>
      <p:sp>
        <p:nvSpPr>
          <p:cNvPr id="553" name="Google Shape;553;p8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grpSp>
        <p:nvGrpSpPr>
          <p:cNvPr id="558" name="Google Shape;558;p83"/>
          <p:cNvGrpSpPr/>
          <p:nvPr/>
        </p:nvGrpSpPr>
        <p:grpSpPr>
          <a:xfrm>
            <a:off x="473370" y="619431"/>
            <a:ext cx="738905" cy="738905"/>
            <a:chOff x="575612" y="1950748"/>
            <a:chExt cx="431100" cy="431100"/>
          </a:xfrm>
        </p:grpSpPr>
        <p:sp>
          <p:nvSpPr>
            <p:cNvPr id="559" name="Google Shape;559;p8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83"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561" name="Google Shape;561;p8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562" name="Google Shape;562;p83"/>
          <p:cNvSpPr txBox="1"/>
          <p:nvPr/>
        </p:nvSpPr>
        <p:spPr>
          <a:xfrm>
            <a:off x="476250" y="1866538"/>
            <a:ext cx="34521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¿Qué creen que ocurre en este caso?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accent6"/>
                </a:solidFill>
                <a:latin typeface="DM Sans"/>
                <a:ea typeface="DM Sans"/>
                <a:cs typeface="DM Sans"/>
                <a:sym typeface="DM Sans"/>
              </a:rPr>
              <a:t>Pista</a:t>
            </a:r>
            <a:endParaRPr b="0" i="0" sz="2500" u="none" cap="none" strike="noStrike">
              <a:solidFill>
                <a:schemeClr val="accent6"/>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Atención a los </a:t>
            </a:r>
            <a:r>
              <a:rPr b="0" i="0" lang="es" sz="2500" u="none" cap="none" strike="noStrike">
                <a:solidFill>
                  <a:schemeClr val="accent6"/>
                </a:solidFill>
                <a:latin typeface="DM Sans"/>
                <a:ea typeface="DM Sans"/>
                <a:cs typeface="DM Sans"/>
                <a:sym typeface="DM Sans"/>
              </a:rPr>
              <a:t>_  _</a:t>
            </a:r>
            <a:endParaRPr b="0" i="0" sz="2500" u="none" cap="none" strike="noStrike">
              <a:solidFill>
                <a:schemeClr val="accent6"/>
              </a:solidFill>
              <a:latin typeface="DM Sans"/>
              <a:ea typeface="DM Sans"/>
              <a:cs typeface="DM Sans"/>
              <a:sym typeface="DM Sans"/>
            </a:endParaRPr>
          </a:p>
        </p:txBody>
      </p:sp>
      <p:sp>
        <p:nvSpPr>
          <p:cNvPr id="563" name="Google Shape;563;p83"/>
          <p:cNvSpPr txBox="1"/>
          <p:nvPr/>
        </p:nvSpPr>
        <p:spPr>
          <a:xfrm>
            <a:off x="473350" y="40984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pic>
        <p:nvPicPr>
          <p:cNvPr descr="Texto&#10;&#10;Descripción generada automáticamente" id="564" name="Google Shape;564;p83"/>
          <p:cNvPicPr preferRelativeResize="0"/>
          <p:nvPr/>
        </p:nvPicPr>
        <p:blipFill rotWithShape="1">
          <a:blip r:embed="rId4">
            <a:alphaModFix/>
          </a:blip>
          <a:srcRect b="4509" l="0" r="0" t="4728"/>
          <a:stretch/>
        </p:blipFill>
        <p:spPr>
          <a:xfrm>
            <a:off x="4413125" y="1109918"/>
            <a:ext cx="4254625" cy="2923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pSp>
        <p:nvGrpSpPr>
          <p:cNvPr id="569" name="Google Shape;569;p84"/>
          <p:cNvGrpSpPr/>
          <p:nvPr/>
        </p:nvGrpSpPr>
        <p:grpSpPr>
          <a:xfrm>
            <a:off x="473371" y="619433"/>
            <a:ext cx="738905" cy="738905"/>
            <a:chOff x="575612" y="1950748"/>
            <a:chExt cx="431100" cy="431100"/>
          </a:xfrm>
        </p:grpSpPr>
        <p:sp>
          <p:nvSpPr>
            <p:cNvPr id="570" name="Google Shape;570;p8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1" name="Google Shape;571;p84"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572" name="Google Shape;572;p8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573" name="Google Shape;573;p84"/>
          <p:cNvSpPr txBox="1"/>
          <p:nvPr/>
        </p:nvSpPr>
        <p:spPr>
          <a:xfrm>
            <a:off x="476250" y="1866538"/>
            <a:ext cx="34521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¿Qué creen que ocurre en este caso entonces?</a:t>
            </a:r>
            <a:endParaRPr b="0" i="0" sz="2500" u="none" cap="none" strike="noStrike">
              <a:solidFill>
                <a:schemeClr val="accent6"/>
              </a:solidFill>
              <a:latin typeface="DM Sans"/>
              <a:ea typeface="DM Sans"/>
              <a:cs typeface="DM Sans"/>
              <a:sym typeface="DM Sans"/>
            </a:endParaRPr>
          </a:p>
        </p:txBody>
      </p:sp>
      <p:sp>
        <p:nvSpPr>
          <p:cNvPr id="574" name="Google Shape;574;p84"/>
          <p:cNvSpPr txBox="1"/>
          <p:nvPr/>
        </p:nvSpPr>
        <p:spPr>
          <a:xfrm>
            <a:off x="473350" y="40984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pic>
        <p:nvPicPr>
          <p:cNvPr descr="Texto&#10;&#10;Descripción generada automáticamente" id="575" name="Google Shape;575;p84"/>
          <p:cNvPicPr preferRelativeResize="0"/>
          <p:nvPr/>
        </p:nvPicPr>
        <p:blipFill rotWithShape="1">
          <a:blip r:embed="rId4">
            <a:alphaModFix/>
          </a:blip>
          <a:srcRect b="3383" l="0" r="0" t="2338"/>
          <a:stretch/>
        </p:blipFill>
        <p:spPr>
          <a:xfrm>
            <a:off x="4562225" y="1147800"/>
            <a:ext cx="4105525" cy="30521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5"/>
          <p:cNvSpPr txBox="1"/>
          <p:nvPr/>
        </p:nvSpPr>
        <p:spPr>
          <a:xfrm>
            <a:off x="491700" y="468325"/>
            <a:ext cx="816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Visibilidad de los datos</a:t>
            </a:r>
            <a:endParaRPr b="1" i="0" sz="4000" u="none" cap="none" strike="noStrike">
              <a:solidFill>
                <a:schemeClr val="dk1"/>
              </a:solidFill>
              <a:latin typeface="DM Sans"/>
              <a:ea typeface="DM Sans"/>
              <a:cs typeface="DM Sans"/>
              <a:sym typeface="DM Sans"/>
            </a:endParaRPr>
          </a:p>
        </p:txBody>
      </p:sp>
      <p:sp>
        <p:nvSpPr>
          <p:cNvPr id="581" name="Google Shape;581;p85"/>
          <p:cNvSpPr txBox="1"/>
          <p:nvPr/>
        </p:nvSpPr>
        <p:spPr>
          <a:xfrm>
            <a:off x="491700" y="1389450"/>
            <a:ext cx="8160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Efectivamente, todo lo que esté privado </a:t>
            </a:r>
            <a:r>
              <a:rPr b="1" i="0" lang="es" sz="1350" u="none" cap="none" strike="noStrike">
                <a:solidFill>
                  <a:srgbClr val="000000"/>
                </a:solidFill>
                <a:latin typeface="DM Sans"/>
                <a:ea typeface="DM Sans"/>
                <a:cs typeface="DM Sans"/>
                <a:sym typeface="DM Sans"/>
              </a:rPr>
              <a:t>( con doble __ )</a:t>
            </a:r>
            <a:r>
              <a:rPr b="0" i="0" lang="es" sz="1350" u="none" cap="none" strike="noStrike">
                <a:solidFill>
                  <a:srgbClr val="000000"/>
                </a:solidFill>
                <a:latin typeface="DM Sans"/>
                <a:ea typeface="DM Sans"/>
                <a:cs typeface="DM Sans"/>
                <a:sym typeface="DM Sans"/>
              </a:rPr>
              <a:t> será imposible de acceder desde el exterior de la clase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pic>
        <p:nvPicPr>
          <p:cNvPr id="582" name="Google Shape;582;p85"/>
          <p:cNvPicPr preferRelativeResize="0"/>
          <p:nvPr/>
        </p:nvPicPr>
        <p:blipFill rotWithShape="1">
          <a:blip r:embed="rId3">
            <a:alphaModFix/>
          </a:blip>
          <a:srcRect b="0" l="0" r="0" t="0"/>
          <a:stretch/>
        </p:blipFill>
        <p:spPr>
          <a:xfrm>
            <a:off x="3060275" y="2179375"/>
            <a:ext cx="3023425" cy="2267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2"/>
          <p:cNvSpPr txBox="1"/>
          <p:nvPr/>
        </p:nvSpPr>
        <p:spPr>
          <a:xfrm>
            <a:off x="1461300" y="1097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Retomando </a:t>
            </a:r>
            <a:r>
              <a:rPr b="1" i="0" lang="es" sz="4000" u="none" cap="none" strike="noStrike">
                <a:solidFill>
                  <a:srgbClr val="EAFF6A"/>
                </a:solidFill>
                <a:latin typeface="DM Sans"/>
                <a:ea typeface="DM Sans"/>
                <a:cs typeface="DM Sans"/>
                <a:sym typeface="DM Sans"/>
              </a:rPr>
              <a:t>definiciones</a:t>
            </a:r>
            <a:endParaRPr b="1" i="0" sz="4000" u="none" cap="none" strike="noStrike">
              <a:solidFill>
                <a:srgbClr val="EAFF6A"/>
              </a:solidFill>
              <a:latin typeface="DM Sans"/>
              <a:ea typeface="DM Sans"/>
              <a:cs typeface="DM Sans"/>
              <a:sym typeface="DM Sans"/>
            </a:endParaRPr>
          </a:p>
        </p:txBody>
      </p:sp>
      <p:pic>
        <p:nvPicPr>
          <p:cNvPr id="134" name="Google Shape;134;p32"/>
          <p:cNvPicPr preferRelativeResize="0"/>
          <p:nvPr/>
        </p:nvPicPr>
        <p:blipFill rotWithShape="1">
          <a:blip r:embed="rId3">
            <a:alphaModFix/>
          </a:blip>
          <a:srcRect b="0" l="0" r="0" t="0"/>
          <a:stretch/>
        </p:blipFill>
        <p:spPr>
          <a:xfrm>
            <a:off x="3163087" y="1841550"/>
            <a:ext cx="2990850" cy="2280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6"/>
          <p:cNvSpPr txBox="1"/>
          <p:nvPr/>
        </p:nvSpPr>
        <p:spPr>
          <a:xfrm>
            <a:off x="491688" y="964625"/>
            <a:ext cx="816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¿Cómo encapsular en Python?</a:t>
            </a:r>
            <a:endParaRPr b="1" i="0" sz="4000" u="none" cap="none" strike="noStrike">
              <a:solidFill>
                <a:schemeClr val="dk1"/>
              </a:solidFill>
              <a:latin typeface="DM Sans"/>
              <a:ea typeface="DM Sans"/>
              <a:cs typeface="DM Sans"/>
              <a:sym typeface="DM Sans"/>
            </a:endParaRPr>
          </a:p>
        </p:txBody>
      </p:sp>
      <p:sp>
        <p:nvSpPr>
          <p:cNvPr id="588" name="Google Shape;588;p86"/>
          <p:cNvSpPr txBox="1"/>
          <p:nvPr/>
        </p:nvSpPr>
        <p:spPr>
          <a:xfrm>
            <a:off x="491700" y="1703525"/>
            <a:ext cx="8160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Hasta el momento sabemos que </a:t>
            </a:r>
            <a:r>
              <a:rPr b="1" i="0" lang="es" sz="1350" u="none" cap="none" strike="noStrike">
                <a:solidFill>
                  <a:srgbClr val="000000"/>
                </a:solidFill>
                <a:highlight>
                  <a:schemeClr val="accent6"/>
                </a:highlight>
                <a:latin typeface="DM Sans"/>
                <a:ea typeface="DM Sans"/>
                <a:cs typeface="DM Sans"/>
                <a:sym typeface="DM Sans"/>
              </a:rPr>
              <a:t>la encapsulación es el ocultamiento de datos del estado interno para proteger la integridad del objeto</a:t>
            </a:r>
            <a:r>
              <a:rPr b="0" i="0" lang="es" sz="1350" u="none" cap="none" strike="noStrike">
                <a:solidFill>
                  <a:srgbClr val="000000"/>
                </a:solidFill>
                <a:latin typeface="DM Sans"/>
                <a:ea typeface="DM Sans"/>
                <a:cs typeface="DM Sans"/>
                <a:sym typeface="DM Sans"/>
              </a:rPr>
              <a:t>. En el siguiente ejemplo, CLIENTE es una clase, y hemos encapsulado (al anteponer  __ ) la variable accountNumber. </a:t>
            </a:r>
            <a:endParaRPr b="0" i="0" sz="1350" u="none" cap="none" strike="noStrike">
              <a:solidFill>
                <a:srgbClr val="000000"/>
              </a:solidFill>
              <a:latin typeface="DM Sans"/>
              <a:ea typeface="DM Sans"/>
              <a:cs typeface="DM Sans"/>
              <a:sym typeface="DM Sans"/>
            </a:endParaRPr>
          </a:p>
        </p:txBody>
      </p:sp>
      <p:grpSp>
        <p:nvGrpSpPr>
          <p:cNvPr id="589" name="Google Shape;589;p86"/>
          <p:cNvGrpSpPr/>
          <p:nvPr/>
        </p:nvGrpSpPr>
        <p:grpSpPr>
          <a:xfrm>
            <a:off x="7928851" y="468323"/>
            <a:ext cx="738900" cy="738900"/>
            <a:chOff x="473351" y="619523"/>
            <a:chExt cx="738900" cy="738900"/>
          </a:xfrm>
        </p:grpSpPr>
        <p:sp>
          <p:nvSpPr>
            <p:cNvPr id="590" name="Google Shape;590;p8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p8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92" name="Google Shape;592;p86"/>
          <p:cNvPicPr preferRelativeResize="0"/>
          <p:nvPr/>
        </p:nvPicPr>
        <p:blipFill rotWithShape="1">
          <a:blip r:embed="rId4">
            <a:alphaModFix/>
          </a:blip>
          <a:srcRect b="0" l="0" r="51221" t="0"/>
          <a:stretch/>
        </p:blipFill>
        <p:spPr>
          <a:xfrm>
            <a:off x="2892425" y="3137325"/>
            <a:ext cx="3359150" cy="1352550"/>
          </a:xfrm>
          <a:prstGeom prst="rect">
            <a:avLst/>
          </a:prstGeom>
          <a:noFill/>
          <a:ln>
            <a:noFill/>
          </a:ln>
        </p:spPr>
      </p:pic>
      <p:sp>
        <p:nvSpPr>
          <p:cNvPr id="593" name="Google Shape;593;p86"/>
          <p:cNvSpPr txBox="1"/>
          <p:nvPr/>
        </p:nvSpPr>
        <p:spPr>
          <a:xfrm>
            <a:off x="491700" y="4591050"/>
            <a:ext cx="294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a:t>
            </a:r>
            <a:r>
              <a:rPr b="0" i="0" lang="es" sz="1100" u="none" cap="none" strike="noStrike">
                <a:solidFill>
                  <a:schemeClr val="accent5"/>
                </a:solidFill>
                <a:latin typeface="DM Sans"/>
                <a:ea typeface="DM Sans"/>
                <a:cs typeface="DM Sans"/>
                <a:sym typeface="DM Sans"/>
              </a:rPr>
              <a:t> </a:t>
            </a:r>
            <a:r>
              <a:rPr b="0" i="0" lang="es" sz="1100" u="sng" cap="none" strike="noStrike">
                <a:solidFill>
                  <a:schemeClr val="hlink"/>
                </a:solidFill>
                <a:latin typeface="DM Sans"/>
                <a:ea typeface="DM Sans"/>
                <a:cs typeface="DM Sans"/>
                <a:sym typeface="DM Sans"/>
                <a:hlinkClick r:id="rId5"/>
              </a:rPr>
              <a:t>cosmiclearn.com</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7"/>
          <p:cNvSpPr txBox="1"/>
          <p:nvPr/>
        </p:nvSpPr>
        <p:spPr>
          <a:xfrm>
            <a:off x="491688" y="964625"/>
            <a:ext cx="8160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¿Cómo encapsular en Python?</a:t>
            </a:r>
            <a:endParaRPr b="1" i="0" sz="4000" u="none" cap="none" strike="noStrike">
              <a:solidFill>
                <a:schemeClr val="dk1"/>
              </a:solidFill>
              <a:latin typeface="DM Sans"/>
              <a:ea typeface="DM Sans"/>
              <a:cs typeface="DM Sans"/>
              <a:sym typeface="DM Sans"/>
            </a:endParaRPr>
          </a:p>
        </p:txBody>
      </p:sp>
      <p:sp>
        <p:nvSpPr>
          <p:cNvPr id="599" name="Google Shape;599;p87"/>
          <p:cNvSpPr txBox="1"/>
          <p:nvPr/>
        </p:nvSpPr>
        <p:spPr>
          <a:xfrm>
            <a:off x="491700" y="1703525"/>
            <a:ext cx="8160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Del mismo modo, podemos ocultar el acceso a los métodos. Para eso, necesitamos anteponer el nombre del método con __ (subrayado doble).</a:t>
            </a:r>
            <a:endParaRPr b="0" i="0" sz="1350" u="none" cap="none" strike="noStrike">
              <a:solidFill>
                <a:srgbClr val="000000"/>
              </a:solidFill>
              <a:latin typeface="DM Sans"/>
              <a:ea typeface="DM Sans"/>
              <a:cs typeface="DM Sans"/>
              <a:sym typeface="DM Sans"/>
            </a:endParaRPr>
          </a:p>
        </p:txBody>
      </p:sp>
      <p:grpSp>
        <p:nvGrpSpPr>
          <p:cNvPr id="600" name="Google Shape;600;p87"/>
          <p:cNvGrpSpPr/>
          <p:nvPr/>
        </p:nvGrpSpPr>
        <p:grpSpPr>
          <a:xfrm>
            <a:off x="7928851" y="468323"/>
            <a:ext cx="738900" cy="738900"/>
            <a:chOff x="473351" y="619523"/>
            <a:chExt cx="738900" cy="738900"/>
          </a:xfrm>
        </p:grpSpPr>
        <p:sp>
          <p:nvSpPr>
            <p:cNvPr id="601" name="Google Shape;601;p8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2" name="Google Shape;602;p8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03" name="Google Shape;603;p87"/>
          <p:cNvSpPr txBox="1"/>
          <p:nvPr/>
        </p:nvSpPr>
        <p:spPr>
          <a:xfrm>
            <a:off x="491700" y="4591050"/>
            <a:ext cx="294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a:t>
            </a:r>
            <a:r>
              <a:rPr b="0" i="0" lang="es" sz="1100" u="none" cap="none" strike="noStrike">
                <a:solidFill>
                  <a:schemeClr val="accent5"/>
                </a:solidFill>
                <a:latin typeface="DM Sans"/>
                <a:ea typeface="DM Sans"/>
                <a:cs typeface="DM Sans"/>
                <a:sym typeface="DM Sans"/>
              </a:rPr>
              <a:t> </a:t>
            </a:r>
            <a:r>
              <a:rPr b="0" i="0" lang="es" sz="1100" u="sng" cap="none" strike="noStrike">
                <a:solidFill>
                  <a:schemeClr val="hlink"/>
                </a:solidFill>
                <a:latin typeface="DM Sans"/>
                <a:ea typeface="DM Sans"/>
                <a:cs typeface="DM Sans"/>
                <a:sym typeface="DM Sans"/>
                <a:hlinkClick r:id="rId4"/>
              </a:rPr>
              <a:t>cosmiclearn.com</a:t>
            </a:r>
            <a:endParaRPr b="0" i="0" sz="1100" u="none" cap="none" strike="noStrike">
              <a:solidFill>
                <a:schemeClr val="accent5"/>
              </a:solidFill>
              <a:latin typeface="DM Sans"/>
              <a:ea typeface="DM Sans"/>
              <a:cs typeface="DM Sans"/>
              <a:sym typeface="DM Sans"/>
            </a:endParaRPr>
          </a:p>
        </p:txBody>
      </p:sp>
      <p:pic>
        <p:nvPicPr>
          <p:cNvPr id="604" name="Google Shape;604;p87"/>
          <p:cNvPicPr preferRelativeResize="0"/>
          <p:nvPr/>
        </p:nvPicPr>
        <p:blipFill rotWithShape="1">
          <a:blip r:embed="rId5">
            <a:alphaModFix/>
          </a:blip>
          <a:srcRect b="10232" l="0" r="51816" t="0"/>
          <a:stretch/>
        </p:blipFill>
        <p:spPr>
          <a:xfrm>
            <a:off x="2980325" y="2482800"/>
            <a:ext cx="3387049" cy="21034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grpSp>
        <p:nvGrpSpPr>
          <p:cNvPr id="609" name="Google Shape;609;p88"/>
          <p:cNvGrpSpPr/>
          <p:nvPr/>
        </p:nvGrpSpPr>
        <p:grpSpPr>
          <a:xfrm>
            <a:off x="4202556" y="994173"/>
            <a:ext cx="738900" cy="738900"/>
            <a:chOff x="974706" y="2467173"/>
            <a:chExt cx="738900" cy="738900"/>
          </a:xfrm>
        </p:grpSpPr>
        <p:sp>
          <p:nvSpPr>
            <p:cNvPr id="610" name="Google Shape;610;p8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1" name="Google Shape;611;p8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12" name="Google Shape;612;p88"/>
          <p:cNvSpPr txBox="1"/>
          <p:nvPr/>
        </p:nvSpPr>
        <p:spPr>
          <a:xfrm>
            <a:off x="1453225" y="1733027"/>
            <a:ext cx="6221400" cy="1292631"/>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Implementación en Python</a:t>
            </a:r>
            <a:endParaRPr b="1" i="0" sz="4000" u="none" cap="none" strike="noStrike">
              <a:solidFill>
                <a:schemeClr val="dk1"/>
              </a:solidFill>
              <a:highlight>
                <a:srgbClr val="EAFF6A"/>
              </a:highlight>
              <a:latin typeface="DM Sans"/>
              <a:ea typeface="DM Sans"/>
              <a:cs typeface="DM Sans"/>
              <a:sym typeface="DM Sans"/>
            </a:endParaRPr>
          </a:p>
        </p:txBody>
      </p:sp>
      <p:sp>
        <p:nvSpPr>
          <p:cNvPr id="613" name="Google Shape;613;p88"/>
          <p:cNvSpPr txBox="1"/>
          <p:nvPr/>
        </p:nvSpPr>
        <p:spPr>
          <a:xfrm>
            <a:off x="889933" y="4056571"/>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614" name="Google Shape;614;p88"/>
          <p:cNvSpPr txBox="1"/>
          <p:nvPr/>
        </p:nvSpPr>
        <p:spPr>
          <a:xfrm>
            <a:off x="923800" y="2967381"/>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lang="es" sz="2000">
                <a:solidFill>
                  <a:srgbClr val="999999"/>
                </a:solidFill>
                <a:latin typeface="DM Sans"/>
                <a:ea typeface="DM Sans"/>
                <a:cs typeface="DM Sans"/>
                <a:sym typeface="DM Sans"/>
              </a:rPr>
              <a:t>Clases desde DrawIO a Python</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pSp>
        <p:nvGrpSpPr>
          <p:cNvPr id="619" name="Google Shape;619;p89"/>
          <p:cNvGrpSpPr/>
          <p:nvPr/>
        </p:nvGrpSpPr>
        <p:grpSpPr>
          <a:xfrm>
            <a:off x="457347" y="468298"/>
            <a:ext cx="431074" cy="431074"/>
            <a:chOff x="974706" y="2467173"/>
            <a:chExt cx="738900" cy="738900"/>
          </a:xfrm>
        </p:grpSpPr>
        <p:sp>
          <p:nvSpPr>
            <p:cNvPr id="620" name="Google Shape;620;p8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1" name="Google Shape;621;p8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22" name="Google Shape;622;p89"/>
          <p:cNvSpPr txBox="1"/>
          <p:nvPr/>
        </p:nvSpPr>
        <p:spPr>
          <a:xfrm>
            <a:off x="395732" y="899378"/>
            <a:ext cx="7808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Implementación en Python</a:t>
            </a:r>
            <a:endParaRPr b="1" i="0" sz="4000" u="none" cap="none" strike="noStrike">
              <a:solidFill>
                <a:schemeClr val="dk1"/>
              </a:solidFill>
              <a:highlight>
                <a:srgbClr val="EAFF6A"/>
              </a:highlight>
              <a:latin typeface="DM Sans"/>
              <a:ea typeface="DM Sans"/>
              <a:cs typeface="DM Sans"/>
              <a:sym typeface="DM Sans"/>
            </a:endParaRPr>
          </a:p>
        </p:txBody>
      </p:sp>
      <p:pic>
        <p:nvPicPr>
          <p:cNvPr id="623" name="Google Shape;623;p8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24" name="Google Shape;624;p89"/>
          <p:cNvSpPr txBox="1"/>
          <p:nvPr/>
        </p:nvSpPr>
        <p:spPr>
          <a:xfrm>
            <a:off x="395717" y="2378019"/>
            <a:ext cx="8166300" cy="1950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Aclaraciones Generales:</a:t>
            </a:r>
            <a:endParaRPr/>
          </a:p>
          <a:p>
            <a:pPr indent="-285750" lvl="0" marL="285750" marR="0" rtl="0" algn="l">
              <a:lnSpc>
                <a:spcPct val="150000"/>
              </a:lnSpc>
              <a:spcBef>
                <a:spcPts val="0"/>
              </a:spcBef>
              <a:spcAft>
                <a:spcPts val="0"/>
              </a:spcAft>
              <a:buClr>
                <a:schemeClr val="accent4"/>
              </a:buClr>
              <a:buSzPts val="1100"/>
              <a:buFont typeface="Arial"/>
              <a:buChar char="✔"/>
            </a:pPr>
            <a:r>
              <a:rPr b="0" i="0" lang="es" sz="1350" u="none" cap="none" strike="noStrike">
                <a:solidFill>
                  <a:srgbClr val="000000"/>
                </a:solidFill>
                <a:latin typeface="DM Sans"/>
                <a:ea typeface="DM Sans"/>
                <a:cs typeface="DM Sans"/>
                <a:sym typeface="DM Sans"/>
              </a:rPr>
              <a:t>El método </a:t>
            </a:r>
            <a:r>
              <a:rPr b="0" i="1" lang="es" sz="1350" u="none" cap="none" strike="noStrike">
                <a:solidFill>
                  <a:srgbClr val="000000"/>
                </a:solidFill>
                <a:latin typeface="DM Sans"/>
                <a:ea typeface="DM Sans"/>
                <a:cs typeface="DM Sans"/>
                <a:sym typeface="DM Sans"/>
              </a:rPr>
              <a:t>imprimir</a:t>
            </a:r>
            <a:r>
              <a:rPr b="0" i="0" lang="es" sz="1350" u="none" cap="none" strike="noStrike">
                <a:solidFill>
                  <a:srgbClr val="000000"/>
                </a:solidFill>
                <a:latin typeface="DM Sans"/>
                <a:ea typeface="DM Sans"/>
                <a:cs typeface="DM Sans"/>
                <a:sym typeface="DM Sans"/>
              </a:rPr>
              <a:t>, deberá mostrar por pantalla el nombre y la nota del estudiante.</a:t>
            </a:r>
            <a:endParaRPr/>
          </a:p>
          <a:p>
            <a:pPr indent="-285750" lvl="0" marL="285750" marR="0" rtl="0" algn="l">
              <a:lnSpc>
                <a:spcPct val="150000"/>
              </a:lnSpc>
              <a:spcBef>
                <a:spcPts val="0"/>
              </a:spcBef>
              <a:spcAft>
                <a:spcPts val="0"/>
              </a:spcAft>
              <a:buClr>
                <a:schemeClr val="accent4"/>
              </a:buClr>
              <a:buSzPts val="1100"/>
              <a:buFont typeface="Arial"/>
              <a:buChar char="✔"/>
            </a:pPr>
            <a:r>
              <a:rPr b="0" i="0" lang="es" sz="1350" u="none" cap="none" strike="noStrike">
                <a:solidFill>
                  <a:srgbClr val="000000"/>
                </a:solidFill>
                <a:latin typeface="DM Sans"/>
                <a:ea typeface="DM Sans"/>
                <a:cs typeface="DM Sans"/>
                <a:sym typeface="DM Sans"/>
              </a:rPr>
              <a:t>El método </a:t>
            </a:r>
            <a:r>
              <a:rPr b="0" i="1" lang="es" sz="1350" u="none" cap="none" strike="noStrike">
                <a:solidFill>
                  <a:srgbClr val="000000"/>
                </a:solidFill>
                <a:latin typeface="DM Sans"/>
                <a:ea typeface="DM Sans"/>
                <a:cs typeface="DM Sans"/>
                <a:sym typeface="DM Sans"/>
              </a:rPr>
              <a:t>resultado</a:t>
            </a:r>
            <a:r>
              <a:rPr b="0" i="0" lang="es" sz="1350" u="none" cap="none" strike="noStrike">
                <a:solidFill>
                  <a:srgbClr val="000000"/>
                </a:solidFill>
                <a:latin typeface="DM Sans"/>
                <a:ea typeface="DM Sans"/>
                <a:cs typeface="DM Sans"/>
                <a:sym typeface="DM Sans"/>
              </a:rPr>
              <a:t>, evalúa la nota correspondiente del estudiante. Si el estudiante saca menos de 5 puntos desaprueba la materia, más de 5 puntos aprueba. </a:t>
            </a:r>
            <a:r>
              <a:rPr b="1" i="0" lang="es" sz="1350" u="none" cap="none" strike="noStrike">
                <a:solidFill>
                  <a:srgbClr val="000000"/>
                </a:solidFill>
                <a:latin typeface="DM Sans"/>
                <a:ea typeface="DM Sans"/>
                <a:cs typeface="DM Sans"/>
                <a:sym typeface="DM Sans"/>
              </a:rPr>
              <a:t>Tip:</a:t>
            </a:r>
            <a:r>
              <a:rPr b="0" i="0" lang="es" sz="1350" u="none" cap="none" strike="noStrike">
                <a:solidFill>
                  <a:srgbClr val="000000"/>
                </a:solidFill>
                <a:latin typeface="DM Sans"/>
                <a:ea typeface="DM Sans"/>
                <a:cs typeface="DM Sans"/>
                <a:sym typeface="DM Sans"/>
              </a:rPr>
              <a:t> Para la realización de este apartado, es necesario trabajar con estructuras condicionales.</a:t>
            </a:r>
            <a:endParaRPr/>
          </a:p>
          <a:p>
            <a:pPr indent="-285750" lvl="0" marL="285750" marR="0" rtl="0" algn="l">
              <a:lnSpc>
                <a:spcPct val="150000"/>
              </a:lnSpc>
              <a:spcBef>
                <a:spcPts val="0"/>
              </a:spcBef>
              <a:spcAft>
                <a:spcPts val="0"/>
              </a:spcAft>
              <a:buClr>
                <a:schemeClr val="accent4"/>
              </a:buClr>
              <a:buSzPts val="1100"/>
              <a:buFont typeface="Arial"/>
              <a:buChar char="✔"/>
            </a:pPr>
            <a:r>
              <a:rPr b="0" i="0" lang="es" sz="1350" u="none" cap="none" strike="noStrike">
                <a:solidFill>
                  <a:srgbClr val="000000"/>
                </a:solidFill>
                <a:latin typeface="DM Sans"/>
                <a:ea typeface="DM Sans"/>
                <a:cs typeface="DM Sans"/>
                <a:sym typeface="DM Sans"/>
              </a:rPr>
              <a:t>Se deberá instanciar, al menos, dos objetos pertenecientes a la clase </a:t>
            </a:r>
            <a:r>
              <a:rPr b="1" i="0" lang="es" sz="1350" u="none" cap="none" strike="noStrike">
                <a:solidFill>
                  <a:srgbClr val="000000"/>
                </a:solidFill>
                <a:latin typeface="DM Sans"/>
                <a:ea typeface="DM Sans"/>
                <a:cs typeface="DM Sans"/>
                <a:sym typeface="DM Sans"/>
              </a:rPr>
              <a:t>Alumno</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625" name="Google Shape;625;p8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626" name="Google Shape;626;p89"/>
          <p:cNvSpPr txBox="1"/>
          <p:nvPr/>
        </p:nvSpPr>
        <p:spPr>
          <a:xfrm>
            <a:off x="733300" y="1669600"/>
            <a:ext cx="72321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es" sz="1600">
                <a:solidFill>
                  <a:schemeClr val="dk1"/>
                </a:solidFill>
                <a:latin typeface="DM Sans"/>
                <a:ea typeface="DM Sans"/>
                <a:cs typeface="DM Sans"/>
                <a:sym typeface="DM Sans"/>
              </a:rPr>
              <a:t>Consigna:</a:t>
            </a:r>
            <a:r>
              <a:rPr lang="es" sz="1600">
                <a:solidFill>
                  <a:schemeClr val="dk1"/>
                </a:solidFill>
                <a:latin typeface="DM Sans"/>
                <a:ea typeface="DM Sans"/>
                <a:cs typeface="DM Sans"/>
                <a:sym typeface="DM Sans"/>
              </a:rPr>
              <a:t> </a:t>
            </a:r>
            <a:r>
              <a:rPr b="0" i="0" lang="es" sz="1600" u="none" cap="none" strike="noStrike">
                <a:solidFill>
                  <a:schemeClr val="dk1"/>
                </a:solidFill>
                <a:latin typeface="DM Sans"/>
                <a:ea typeface="DM Sans"/>
                <a:cs typeface="DM Sans"/>
                <a:sym typeface="DM Sans"/>
              </a:rPr>
              <a:t>Implementar la Clase de Alumno, creada en la actividad anterior, directamente en Python. </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632" name="Google Shape;632;p9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0"/>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634" name="Google Shape;634;p90"/>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635" name="Google Shape;635;p90"/>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¿Aún quieres conocer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recomendamos el siguiente material</a:t>
            </a:r>
            <a:endParaRPr b="1" i="0" sz="3500" u="none" cap="none" strike="noStrike">
              <a:solidFill>
                <a:schemeClr val="dk1"/>
              </a:solidFill>
              <a:latin typeface="DM Sans"/>
              <a:ea typeface="DM Sans"/>
              <a:cs typeface="DM Sans"/>
              <a:sym typeface="DM Sans"/>
            </a:endParaRPr>
          </a:p>
        </p:txBody>
      </p:sp>
      <p:grpSp>
        <p:nvGrpSpPr>
          <p:cNvPr id="641" name="Google Shape;641;p91"/>
          <p:cNvGrpSpPr/>
          <p:nvPr/>
        </p:nvGrpSpPr>
        <p:grpSpPr>
          <a:xfrm>
            <a:off x="4202550" y="994173"/>
            <a:ext cx="738900" cy="738900"/>
            <a:chOff x="4202550" y="994173"/>
            <a:chExt cx="738900" cy="738900"/>
          </a:xfrm>
        </p:grpSpPr>
        <p:sp>
          <p:nvSpPr>
            <p:cNvPr id="642" name="Google Shape;642;p9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43" name="Google Shape;643;p91"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649" name="Google Shape;649;p92"/>
          <p:cNvGrpSpPr/>
          <p:nvPr/>
        </p:nvGrpSpPr>
        <p:grpSpPr>
          <a:xfrm>
            <a:off x="457358" y="468285"/>
            <a:ext cx="431074" cy="431074"/>
            <a:chOff x="4202550" y="994173"/>
            <a:chExt cx="738900" cy="738900"/>
          </a:xfrm>
        </p:grpSpPr>
        <p:sp>
          <p:nvSpPr>
            <p:cNvPr id="650" name="Google Shape;650;p9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51" name="Google Shape;651;p92"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52" name="Google Shape;652;p9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53" name="Google Shape;653;p92"/>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654" name="Google Shape;654;p92"/>
          <p:cNvSpPr txBox="1"/>
          <p:nvPr/>
        </p:nvSpPr>
        <p:spPr>
          <a:xfrm>
            <a:off x="476250" y="2568025"/>
            <a:ext cx="3834600" cy="66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Ejemplos de repaso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b="0" i="0" lang="es" sz="1350" u="sng" cap="none" strike="noStrike">
                <a:solidFill>
                  <a:schemeClr val="hlink"/>
                </a:solidFill>
                <a:latin typeface="DM Sans"/>
                <a:ea typeface="DM Sans"/>
                <a:cs typeface="DM Sans"/>
                <a:sym typeface="DM Sans"/>
                <a:hlinkClick r:id="rId4"/>
              </a:rPr>
              <a:t>EjemplodeRepaso</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665" name="Google Shape;665;p94"/>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POO.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Clases, atributos y métodos.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Métodos especiales.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Clases anidadas.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Encapsulamiento.</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3"/>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¿Qué era la POO?</a:t>
            </a:r>
            <a:endParaRPr b="1" sz="4000">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p97"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era la POO?</a:t>
            </a:r>
            <a:endParaRPr b="1" i="0" sz="4000" u="none" cap="none" strike="noStrike">
              <a:solidFill>
                <a:schemeClr val="dk1"/>
              </a:solidFill>
              <a:latin typeface="DM Sans"/>
              <a:ea typeface="DM Sans"/>
              <a:cs typeface="DM Sans"/>
              <a:sym typeface="DM Sans"/>
            </a:endParaRPr>
          </a:p>
        </p:txBody>
      </p:sp>
      <p:sp>
        <p:nvSpPr>
          <p:cNvPr id="145" name="Google Shape;145;p34"/>
          <p:cNvSpPr txBox="1"/>
          <p:nvPr/>
        </p:nvSpPr>
        <p:spPr>
          <a:xfrm>
            <a:off x="473350" y="214005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 un modo o </a:t>
            </a:r>
            <a:r>
              <a:rPr b="1" i="0" lang="es" sz="1350" u="none" cap="none" strike="noStrike">
                <a:solidFill>
                  <a:srgbClr val="000000"/>
                </a:solidFill>
                <a:latin typeface="DM Sans"/>
                <a:ea typeface="DM Sans"/>
                <a:cs typeface="DM Sans"/>
                <a:sym typeface="DM Sans"/>
              </a:rPr>
              <a:t>paradigma de programación</a:t>
            </a:r>
            <a:r>
              <a:rPr b="0" i="0" lang="es" sz="1350" u="none" cap="none" strike="noStrike">
                <a:solidFill>
                  <a:srgbClr val="000000"/>
                </a:solidFill>
                <a:latin typeface="DM Sans"/>
                <a:ea typeface="DM Sans"/>
                <a:cs typeface="DM Sans"/>
                <a:sym typeface="DM Sans"/>
              </a:rPr>
              <a:t>, que nos permite </a:t>
            </a:r>
            <a:r>
              <a:rPr b="1" i="0" lang="es" sz="1350" u="none" cap="none" strike="noStrike">
                <a:solidFill>
                  <a:srgbClr val="000000"/>
                </a:solidFill>
                <a:highlight>
                  <a:schemeClr val="accent6"/>
                </a:highlight>
                <a:latin typeface="DM Sans"/>
                <a:ea typeface="DM Sans"/>
                <a:cs typeface="DM Sans"/>
                <a:sym typeface="DM Sans"/>
              </a:rPr>
              <a:t>organizar el código pensando el problema como una relación entre “cosas”</a:t>
            </a:r>
            <a:r>
              <a:rPr b="0" i="0" lang="es" sz="1350" u="none" cap="none" strike="noStrike">
                <a:solidFill>
                  <a:srgbClr val="000000"/>
                </a:solidFill>
                <a:latin typeface="DM Sans"/>
                <a:ea typeface="DM Sans"/>
                <a:cs typeface="DM Sans"/>
                <a:sym typeface="DM Sans"/>
              </a:rPr>
              <a:t>, denominadas </a:t>
            </a:r>
            <a:r>
              <a:rPr b="0" i="0" lang="es" sz="1350" u="none" cap="none" strike="noStrike">
                <a:solidFill>
                  <a:srgbClr val="000000"/>
                </a:solidFill>
                <a:highlight>
                  <a:schemeClr val="accent6"/>
                </a:highlight>
                <a:latin typeface="DM Sans"/>
                <a:ea typeface="DM Sans"/>
                <a:cs typeface="DM Sans"/>
                <a:sym typeface="DM Sans"/>
              </a:rPr>
              <a:t>objetos</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p:txBody>
      </p:sp>
      <p:sp>
        <p:nvSpPr>
          <p:cNvPr id="146" name="Google Shape;146;p34"/>
          <p:cNvSpPr txBox="1"/>
          <p:nvPr/>
        </p:nvSpPr>
        <p:spPr>
          <a:xfrm>
            <a:off x="4527575" y="214005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Los objetos </a:t>
            </a:r>
            <a:r>
              <a:rPr b="1" i="0" lang="es" sz="1350" u="none" cap="none" strike="noStrike">
                <a:solidFill>
                  <a:srgbClr val="000000"/>
                </a:solidFill>
                <a:latin typeface="DM Sans"/>
                <a:ea typeface="DM Sans"/>
                <a:cs typeface="DM Sans"/>
                <a:sym typeface="DM Sans"/>
              </a:rPr>
              <a:t>se trabajan utilizando las clases. </a:t>
            </a:r>
            <a:r>
              <a:rPr b="0" i="0" lang="es" sz="1350" u="none" cap="none" strike="noStrike">
                <a:solidFill>
                  <a:srgbClr val="000000"/>
                </a:solidFill>
                <a:latin typeface="DM Sans"/>
                <a:ea typeface="DM Sans"/>
                <a:cs typeface="DM Sans"/>
                <a:sym typeface="DM Sans"/>
              </a:rPr>
              <a:t>Estas nos permiten </a:t>
            </a:r>
            <a:r>
              <a:rPr b="1" i="0" lang="es" sz="1350" u="none" cap="none" strike="noStrike">
                <a:solidFill>
                  <a:srgbClr val="000000"/>
                </a:solidFill>
                <a:latin typeface="DM Sans"/>
                <a:ea typeface="DM Sans"/>
                <a:cs typeface="DM Sans"/>
                <a:sym typeface="DM Sans"/>
              </a:rPr>
              <a:t>agrupar un conjunto de variables y funciones</a:t>
            </a:r>
            <a:r>
              <a:rPr b="0" i="0" lang="es" sz="1350" u="none" cap="none" strike="noStrike">
                <a:solidFill>
                  <a:srgbClr val="000000"/>
                </a:solidFill>
                <a:latin typeface="DM Sans"/>
                <a:ea typeface="DM Sans"/>
                <a:cs typeface="DM Sans"/>
                <a:sym typeface="DM Sans"/>
              </a:rPr>
              <a:t> que veremos a continuación. 👉</a:t>
            </a:r>
            <a:endParaRPr b="0" i="0" sz="1350" u="none" cap="none" strike="noStrike">
              <a:solidFill>
                <a:srgbClr val="000000"/>
              </a:solidFill>
              <a:latin typeface="DM Sans"/>
              <a:ea typeface="DM Sans"/>
              <a:cs typeface="DM Sans"/>
              <a:sym typeface="DM Sans"/>
            </a:endParaRPr>
          </a:p>
        </p:txBody>
      </p:sp>
      <p:grpSp>
        <p:nvGrpSpPr>
          <p:cNvPr id="147" name="Google Shape;147;p34"/>
          <p:cNvGrpSpPr/>
          <p:nvPr/>
        </p:nvGrpSpPr>
        <p:grpSpPr>
          <a:xfrm>
            <a:off x="8183338" y="544536"/>
            <a:ext cx="431100" cy="431100"/>
            <a:chOff x="4616400" y="1950761"/>
            <a:chExt cx="431100" cy="431100"/>
          </a:xfrm>
        </p:grpSpPr>
        <p:sp>
          <p:nvSpPr>
            <p:cNvPr id="148" name="Google Shape;148;p34"/>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9" name="Google Shape;149;p34"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Atributos</a:t>
            </a:r>
            <a:endParaRPr b="1" i="0" sz="4000" u="none" cap="none" strike="noStrike">
              <a:solidFill>
                <a:schemeClr val="dk1"/>
              </a:solidFill>
              <a:latin typeface="DM Sans"/>
              <a:ea typeface="DM Sans"/>
              <a:cs typeface="DM Sans"/>
              <a:sym typeface="DM Sans"/>
            </a:endParaRPr>
          </a:p>
        </p:txBody>
      </p:sp>
      <p:sp>
        <p:nvSpPr>
          <p:cNvPr id="155" name="Google Shape;155;p35"/>
          <p:cNvSpPr txBox="1"/>
          <p:nvPr/>
        </p:nvSpPr>
        <p:spPr>
          <a:xfrm>
            <a:off x="473350" y="18949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Cosas de lo más cotidianas como una computadora o un coche pueden ser representadas con </a:t>
            </a:r>
            <a:r>
              <a:rPr b="1" i="0" lang="es" sz="1350" u="none" cap="none" strike="noStrike">
                <a:solidFill>
                  <a:srgbClr val="000000"/>
                </a:solidFill>
                <a:highlight>
                  <a:schemeClr val="accent6"/>
                </a:highlight>
                <a:latin typeface="DM Sans"/>
                <a:ea typeface="DM Sans"/>
                <a:cs typeface="DM Sans"/>
                <a:sym typeface="DM Sans"/>
              </a:rPr>
              <a:t>clases. Estas clases tienen diferentes características</a:t>
            </a:r>
            <a:r>
              <a:rPr b="0" i="0" lang="es" sz="1350" u="none" cap="none" strike="noStrike">
                <a:solidFill>
                  <a:srgbClr val="000000"/>
                </a:solidFill>
                <a:latin typeface="DM Sans"/>
                <a:ea typeface="DM Sans"/>
                <a:cs typeface="DM Sans"/>
                <a:sym typeface="DM Sans"/>
              </a:rPr>
              <a:t>, que en el caso de la computadora podrían ser la marca o modelo. Llamaremos a estas características, </a:t>
            </a:r>
            <a:r>
              <a:rPr b="1" i="0" lang="es" sz="1350" u="none" cap="none" strike="noStrike">
                <a:solidFill>
                  <a:srgbClr val="000000"/>
                </a:solidFill>
                <a:highlight>
                  <a:schemeClr val="accent6"/>
                </a:highlight>
                <a:latin typeface="DM Sans"/>
                <a:ea typeface="DM Sans"/>
                <a:cs typeface="DM Sans"/>
                <a:sym typeface="DM Sans"/>
              </a:rPr>
              <a:t>atributos</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pic>
        <p:nvPicPr>
          <p:cNvPr id="156" name="Google Shape;156;p35"/>
          <p:cNvPicPr preferRelativeResize="0"/>
          <p:nvPr/>
        </p:nvPicPr>
        <p:blipFill rotWithShape="1">
          <a:blip r:embed="rId3">
            <a:alphaModFix/>
          </a:blip>
          <a:srcRect b="0" l="0" r="0" t="0"/>
          <a:stretch/>
        </p:blipFill>
        <p:spPr>
          <a:xfrm>
            <a:off x="4307947" y="1510292"/>
            <a:ext cx="4366378" cy="2637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